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1"/>
  </p:sldMasterIdLst>
  <p:notesMasterIdLst>
    <p:notesMasterId r:id="rId31"/>
  </p:notesMasterIdLst>
  <p:handoutMasterIdLst>
    <p:handoutMasterId r:id="rId32"/>
  </p:handoutMasterIdLst>
  <p:sldIdLst>
    <p:sldId id="628" r:id="rId2"/>
    <p:sldId id="593" r:id="rId3"/>
    <p:sldId id="594" r:id="rId4"/>
    <p:sldId id="591" r:id="rId5"/>
    <p:sldId id="629" r:id="rId6"/>
    <p:sldId id="630" r:id="rId7"/>
    <p:sldId id="631" r:id="rId8"/>
    <p:sldId id="632" r:id="rId9"/>
    <p:sldId id="633" r:id="rId10"/>
    <p:sldId id="634" r:id="rId11"/>
    <p:sldId id="635" r:id="rId12"/>
    <p:sldId id="636" r:id="rId13"/>
    <p:sldId id="637" r:id="rId14"/>
    <p:sldId id="638" r:id="rId15"/>
    <p:sldId id="639" r:id="rId16"/>
    <p:sldId id="640" r:id="rId17"/>
    <p:sldId id="641" r:id="rId18"/>
    <p:sldId id="642" r:id="rId19"/>
    <p:sldId id="643" r:id="rId20"/>
    <p:sldId id="644" r:id="rId21"/>
    <p:sldId id="646" r:id="rId22"/>
    <p:sldId id="651" r:id="rId23"/>
    <p:sldId id="652" r:id="rId24"/>
    <p:sldId id="653" r:id="rId25"/>
    <p:sldId id="645" r:id="rId26"/>
    <p:sldId id="647" r:id="rId27"/>
    <p:sldId id="648" r:id="rId28"/>
    <p:sldId id="649" r:id="rId29"/>
    <p:sldId id="650" r:id="rId30"/>
  </p:sldIdLst>
  <p:sldSz cx="9144000" cy="6858000" type="screen4x3"/>
  <p:notesSz cx="7315200" cy="9601200"/>
  <p:embeddedFontLst>
    <p:embeddedFont>
      <p:font typeface="Calibri" panose="020F0502020204030204" pitchFamily="34" charset="0"/>
      <p:regular r:id="rId33"/>
      <p:bold r:id="rId34"/>
      <p:italic r:id="rId35"/>
      <p:boldItalic r:id="rId36"/>
    </p:embeddedFont>
  </p:embeddedFontLst>
  <p:custDataLst>
    <p:tags r:id="rId37"/>
  </p:custDataLst>
  <p:defaultTextStyle>
    <a:defPPr>
      <a:defRPr lang="en-US"/>
    </a:defPPr>
    <a:lvl1pPr algn="l" rtl="0" fontAlgn="base">
      <a:spcBef>
        <a:spcPct val="0"/>
      </a:spcBef>
      <a:spcAft>
        <a:spcPct val="0"/>
      </a:spcAft>
      <a:defRPr sz="1200" kern="1200">
        <a:solidFill>
          <a:schemeClr val="tx1"/>
        </a:solidFill>
        <a:latin typeface="Calibri" pitchFamily="34" charset="0"/>
        <a:ea typeface="+mn-ea"/>
        <a:cs typeface="Arial" charset="0"/>
      </a:defRPr>
    </a:lvl1pPr>
    <a:lvl2pPr marL="457200" algn="l" rtl="0" fontAlgn="base">
      <a:spcBef>
        <a:spcPct val="0"/>
      </a:spcBef>
      <a:spcAft>
        <a:spcPct val="0"/>
      </a:spcAft>
      <a:defRPr sz="1200" kern="1200">
        <a:solidFill>
          <a:schemeClr val="tx1"/>
        </a:solidFill>
        <a:latin typeface="Calibri" pitchFamily="34" charset="0"/>
        <a:ea typeface="+mn-ea"/>
        <a:cs typeface="Arial" charset="0"/>
      </a:defRPr>
    </a:lvl2pPr>
    <a:lvl3pPr marL="914400" algn="l" rtl="0" fontAlgn="base">
      <a:spcBef>
        <a:spcPct val="0"/>
      </a:spcBef>
      <a:spcAft>
        <a:spcPct val="0"/>
      </a:spcAft>
      <a:defRPr sz="1200" kern="1200">
        <a:solidFill>
          <a:schemeClr val="tx1"/>
        </a:solidFill>
        <a:latin typeface="Calibri" pitchFamily="34" charset="0"/>
        <a:ea typeface="+mn-ea"/>
        <a:cs typeface="Arial" charset="0"/>
      </a:defRPr>
    </a:lvl3pPr>
    <a:lvl4pPr marL="1371600" algn="l" rtl="0" fontAlgn="base">
      <a:spcBef>
        <a:spcPct val="0"/>
      </a:spcBef>
      <a:spcAft>
        <a:spcPct val="0"/>
      </a:spcAft>
      <a:defRPr sz="1200" kern="1200">
        <a:solidFill>
          <a:schemeClr val="tx1"/>
        </a:solidFill>
        <a:latin typeface="Calibri" pitchFamily="34" charset="0"/>
        <a:ea typeface="+mn-ea"/>
        <a:cs typeface="Arial" charset="0"/>
      </a:defRPr>
    </a:lvl4pPr>
    <a:lvl5pPr marL="1828800" algn="l" rtl="0" fontAlgn="base">
      <a:spcBef>
        <a:spcPct val="0"/>
      </a:spcBef>
      <a:spcAft>
        <a:spcPct val="0"/>
      </a:spcAft>
      <a:defRPr sz="1200" kern="1200">
        <a:solidFill>
          <a:schemeClr val="tx1"/>
        </a:solidFill>
        <a:latin typeface="Calibri" pitchFamily="34" charset="0"/>
        <a:ea typeface="+mn-ea"/>
        <a:cs typeface="Arial" charset="0"/>
      </a:defRPr>
    </a:lvl5pPr>
    <a:lvl6pPr marL="2286000" algn="l" defTabSz="914400" rtl="0" eaLnBrk="1" latinLnBrk="0" hangingPunct="1">
      <a:defRPr sz="1200" kern="1200">
        <a:solidFill>
          <a:schemeClr val="tx1"/>
        </a:solidFill>
        <a:latin typeface="Calibri" pitchFamily="34" charset="0"/>
        <a:ea typeface="+mn-ea"/>
        <a:cs typeface="Arial" charset="0"/>
      </a:defRPr>
    </a:lvl6pPr>
    <a:lvl7pPr marL="2743200" algn="l" defTabSz="914400" rtl="0" eaLnBrk="1" latinLnBrk="0" hangingPunct="1">
      <a:defRPr sz="1200" kern="1200">
        <a:solidFill>
          <a:schemeClr val="tx1"/>
        </a:solidFill>
        <a:latin typeface="Calibri" pitchFamily="34" charset="0"/>
        <a:ea typeface="+mn-ea"/>
        <a:cs typeface="Arial" charset="0"/>
      </a:defRPr>
    </a:lvl7pPr>
    <a:lvl8pPr marL="3200400" algn="l" defTabSz="914400" rtl="0" eaLnBrk="1" latinLnBrk="0" hangingPunct="1">
      <a:defRPr sz="1200" kern="1200">
        <a:solidFill>
          <a:schemeClr val="tx1"/>
        </a:solidFill>
        <a:latin typeface="Calibri" pitchFamily="34" charset="0"/>
        <a:ea typeface="+mn-ea"/>
        <a:cs typeface="Arial" charset="0"/>
      </a:defRPr>
    </a:lvl8pPr>
    <a:lvl9pPr marL="3657600" algn="l" defTabSz="914400" rtl="0" eaLnBrk="1" latinLnBrk="0" hangingPunct="1">
      <a:defRPr sz="1200"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800000"/>
    <a:srgbClr val="0000FF"/>
    <a:srgbClr val="000080"/>
    <a:srgbClr val="CC9900"/>
    <a:srgbClr val="A4A000"/>
    <a:srgbClr val="C9C400"/>
    <a:srgbClr val="6699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autoAdjust="0"/>
    <p:restoredTop sz="92324" autoAdjust="0"/>
  </p:normalViewPr>
  <p:slideViewPr>
    <p:cSldViewPr snapToGrid="0">
      <p:cViewPr varScale="1">
        <p:scale>
          <a:sx n="118" d="100"/>
          <a:sy n="118" d="100"/>
        </p:scale>
        <p:origin x="-1434" y="-90"/>
      </p:cViewPr>
      <p:guideLst>
        <p:guide orient="horz" pos="2161"/>
        <p:guide pos="2881"/>
      </p:guideLst>
    </p:cSldViewPr>
  </p:slideViewPr>
  <p:outlineViewPr>
    <p:cViewPr>
      <p:scale>
        <a:sx n="33" d="100"/>
        <a:sy n="33" d="100"/>
      </p:scale>
      <p:origin x="0" y="11058"/>
    </p:cViewPr>
  </p:outlineViewPr>
  <p:notesTextViewPr>
    <p:cViewPr>
      <p:scale>
        <a:sx n="100" d="100"/>
        <a:sy n="100" d="100"/>
      </p:scale>
      <p:origin x="0" y="0"/>
    </p:cViewPr>
  </p:notesTextViewPr>
  <p:sorterViewPr>
    <p:cViewPr>
      <p:scale>
        <a:sx n="66" d="100"/>
        <a:sy n="66" d="100"/>
      </p:scale>
      <p:origin x="0" y="830"/>
    </p:cViewPr>
  </p:sorterViewPr>
  <p:notesViewPr>
    <p:cSldViewPr snapToGrid="0">
      <p:cViewPr varScale="1">
        <p:scale>
          <a:sx n="98" d="100"/>
          <a:sy n="98" d="100"/>
        </p:scale>
        <p:origin x="-2526" y="-9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5698" name="Rectangle 2"/>
          <p:cNvSpPr>
            <a:spLocks noGrp="1" noChangeArrowheads="1"/>
          </p:cNvSpPr>
          <p:nvPr>
            <p:ph type="hdr" sz="quarter"/>
          </p:nvPr>
        </p:nvSpPr>
        <p:spPr bwMode="auto">
          <a:xfrm>
            <a:off x="0" y="1"/>
            <a:ext cx="3168650" cy="481013"/>
          </a:xfrm>
          <a:prstGeom prst="rect">
            <a:avLst/>
          </a:prstGeom>
          <a:noFill/>
          <a:ln w="9525">
            <a:noFill/>
            <a:miter lim="800000"/>
            <a:headEnd/>
            <a:tailEnd/>
          </a:ln>
        </p:spPr>
        <p:txBody>
          <a:bodyPr vert="horz" wrap="square" lIns="94306" tIns="47153" rIns="94306" bIns="47153" numCol="1" anchor="t" anchorCtr="0" compatLnSpc="1">
            <a:prstTxWarp prst="textNoShape">
              <a:avLst/>
            </a:prstTxWarp>
          </a:bodyPr>
          <a:lstStyle>
            <a:lvl1pPr defTabSz="942858">
              <a:defRPr>
                <a:cs typeface="Arial" charset="0"/>
              </a:defRPr>
            </a:lvl1pPr>
          </a:lstStyle>
          <a:p>
            <a:pPr>
              <a:defRPr/>
            </a:pPr>
            <a:endParaRPr lang="en-GB"/>
          </a:p>
        </p:txBody>
      </p:sp>
      <p:sp>
        <p:nvSpPr>
          <p:cNvPr id="285699" name="Rectangle 3"/>
          <p:cNvSpPr>
            <a:spLocks noGrp="1" noChangeArrowheads="1"/>
          </p:cNvSpPr>
          <p:nvPr>
            <p:ph type="dt" sz="quarter" idx="1"/>
          </p:nvPr>
        </p:nvSpPr>
        <p:spPr bwMode="auto">
          <a:xfrm>
            <a:off x="4143375" y="1"/>
            <a:ext cx="3170238" cy="481013"/>
          </a:xfrm>
          <a:prstGeom prst="rect">
            <a:avLst/>
          </a:prstGeom>
          <a:noFill/>
          <a:ln w="9525">
            <a:noFill/>
            <a:miter lim="800000"/>
            <a:headEnd/>
            <a:tailEnd/>
          </a:ln>
        </p:spPr>
        <p:txBody>
          <a:bodyPr vert="horz" wrap="square" lIns="94306" tIns="47153" rIns="94306" bIns="47153" numCol="1" anchor="t" anchorCtr="0" compatLnSpc="1">
            <a:prstTxWarp prst="textNoShape">
              <a:avLst/>
            </a:prstTxWarp>
          </a:bodyPr>
          <a:lstStyle>
            <a:lvl1pPr algn="r" defTabSz="942858">
              <a:defRPr>
                <a:cs typeface="Arial" charset="0"/>
              </a:defRPr>
            </a:lvl1pPr>
          </a:lstStyle>
          <a:p>
            <a:pPr>
              <a:defRPr/>
            </a:pPr>
            <a:endParaRPr lang="en-GB"/>
          </a:p>
        </p:txBody>
      </p:sp>
      <p:sp>
        <p:nvSpPr>
          <p:cNvPr id="285700" name="Rectangle 4"/>
          <p:cNvSpPr>
            <a:spLocks noGrp="1" noChangeArrowheads="1"/>
          </p:cNvSpPr>
          <p:nvPr>
            <p:ph type="ftr" sz="quarter" idx="2"/>
          </p:nvPr>
        </p:nvSpPr>
        <p:spPr bwMode="auto">
          <a:xfrm>
            <a:off x="0" y="9118601"/>
            <a:ext cx="3168650" cy="481013"/>
          </a:xfrm>
          <a:prstGeom prst="rect">
            <a:avLst/>
          </a:prstGeom>
          <a:noFill/>
          <a:ln w="9525">
            <a:noFill/>
            <a:miter lim="800000"/>
            <a:headEnd/>
            <a:tailEnd/>
          </a:ln>
        </p:spPr>
        <p:txBody>
          <a:bodyPr vert="horz" wrap="square" lIns="94306" tIns="47153" rIns="94306" bIns="47153" numCol="1" anchor="b" anchorCtr="0" compatLnSpc="1">
            <a:prstTxWarp prst="textNoShape">
              <a:avLst/>
            </a:prstTxWarp>
          </a:bodyPr>
          <a:lstStyle>
            <a:lvl1pPr defTabSz="942858">
              <a:defRPr>
                <a:cs typeface="Arial" charset="0"/>
              </a:defRPr>
            </a:lvl1pPr>
          </a:lstStyle>
          <a:p>
            <a:pPr>
              <a:defRPr/>
            </a:pPr>
            <a:endParaRPr lang="en-GB"/>
          </a:p>
        </p:txBody>
      </p:sp>
      <p:sp>
        <p:nvSpPr>
          <p:cNvPr id="285701" name="Rectangle 5"/>
          <p:cNvSpPr>
            <a:spLocks noGrp="1" noChangeArrowheads="1"/>
          </p:cNvSpPr>
          <p:nvPr>
            <p:ph type="sldNum" sz="quarter" idx="3"/>
          </p:nvPr>
        </p:nvSpPr>
        <p:spPr bwMode="auto">
          <a:xfrm>
            <a:off x="4143375" y="9118601"/>
            <a:ext cx="3170238" cy="481013"/>
          </a:xfrm>
          <a:prstGeom prst="rect">
            <a:avLst/>
          </a:prstGeom>
          <a:noFill/>
          <a:ln w="9525">
            <a:noFill/>
            <a:miter lim="800000"/>
            <a:headEnd/>
            <a:tailEnd/>
          </a:ln>
        </p:spPr>
        <p:txBody>
          <a:bodyPr vert="horz" wrap="square" lIns="94306" tIns="47153" rIns="94306" bIns="47153" numCol="1" anchor="b" anchorCtr="0" compatLnSpc="1">
            <a:prstTxWarp prst="textNoShape">
              <a:avLst/>
            </a:prstTxWarp>
          </a:bodyPr>
          <a:lstStyle>
            <a:lvl1pPr algn="r" defTabSz="942858">
              <a:defRPr>
                <a:cs typeface="Arial" charset="0"/>
              </a:defRPr>
            </a:lvl1pPr>
          </a:lstStyle>
          <a:p>
            <a:pPr>
              <a:defRPr/>
            </a:pPr>
            <a:fld id="{507132BD-C500-4FC0-9304-107AAE4E32C6}" type="slidenum">
              <a:rPr lang="en-GB"/>
              <a:pPr>
                <a:defRPr/>
              </a:pPr>
              <a:t>‹#›</a:t>
            </a:fld>
            <a:endParaRPr lang="en-GB"/>
          </a:p>
        </p:txBody>
      </p:sp>
    </p:spTree>
    <p:extLst>
      <p:ext uri="{BB962C8B-B14F-4D97-AF65-F5344CB8AC3E}">
        <p14:creationId xmlns:p14="http://schemas.microsoft.com/office/powerpoint/2010/main" val="3468923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168650" cy="481013"/>
          </a:xfrm>
          <a:prstGeom prst="rect">
            <a:avLst/>
          </a:prstGeom>
          <a:noFill/>
          <a:ln w="9525">
            <a:noFill/>
            <a:miter lim="800000"/>
            <a:headEnd/>
            <a:tailEnd/>
          </a:ln>
        </p:spPr>
        <p:txBody>
          <a:bodyPr vert="horz" wrap="square" lIns="94306" tIns="47153" rIns="94306" bIns="47153" numCol="1" anchor="t" anchorCtr="0" compatLnSpc="1">
            <a:prstTxWarp prst="textNoShape">
              <a:avLst/>
            </a:prstTxWarp>
          </a:bodyPr>
          <a:lstStyle>
            <a:lvl1pPr defTabSz="942858">
              <a:defRPr>
                <a:cs typeface="Arial" charset="0"/>
              </a:defRPr>
            </a:lvl1pPr>
          </a:lstStyle>
          <a:p>
            <a:pPr>
              <a:defRPr/>
            </a:pPr>
            <a:endParaRPr lang="en-GB"/>
          </a:p>
        </p:txBody>
      </p:sp>
      <p:sp>
        <p:nvSpPr>
          <p:cNvPr id="3075" name="Rectangle 3"/>
          <p:cNvSpPr>
            <a:spLocks noGrp="1" noChangeArrowheads="1"/>
          </p:cNvSpPr>
          <p:nvPr>
            <p:ph type="dt" idx="1"/>
          </p:nvPr>
        </p:nvSpPr>
        <p:spPr bwMode="auto">
          <a:xfrm>
            <a:off x="4143375" y="1"/>
            <a:ext cx="3170238" cy="481013"/>
          </a:xfrm>
          <a:prstGeom prst="rect">
            <a:avLst/>
          </a:prstGeom>
          <a:noFill/>
          <a:ln w="9525">
            <a:noFill/>
            <a:miter lim="800000"/>
            <a:headEnd/>
            <a:tailEnd/>
          </a:ln>
        </p:spPr>
        <p:txBody>
          <a:bodyPr vert="horz" wrap="square" lIns="94306" tIns="47153" rIns="94306" bIns="47153" numCol="1" anchor="t" anchorCtr="0" compatLnSpc="1">
            <a:prstTxWarp prst="textNoShape">
              <a:avLst/>
            </a:prstTxWarp>
          </a:bodyPr>
          <a:lstStyle>
            <a:lvl1pPr algn="r" defTabSz="942858">
              <a:defRPr>
                <a:cs typeface="Arial" charset="0"/>
              </a:defRPr>
            </a:lvl1pPr>
          </a:lstStyle>
          <a:p>
            <a:pPr>
              <a:defRPr/>
            </a:pPr>
            <a:endParaRPr lang="en-GB"/>
          </a:p>
        </p:txBody>
      </p:sp>
      <p:sp>
        <p:nvSpPr>
          <p:cNvPr id="27652" name="Rectangle 4"/>
          <p:cNvSpPr>
            <a:spLocks noGrp="1" noRot="1" noChangeAspect="1" noChangeArrowheads="1" noTextEdit="1"/>
          </p:cNvSpPr>
          <p:nvPr>
            <p:ph type="sldImg" idx="2"/>
          </p:nvPr>
        </p:nvSpPr>
        <p:spPr bwMode="auto">
          <a:xfrm>
            <a:off x="1257300" y="719138"/>
            <a:ext cx="4803775" cy="3602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30251" y="4560889"/>
            <a:ext cx="5854700" cy="4321175"/>
          </a:xfrm>
          <a:prstGeom prst="rect">
            <a:avLst/>
          </a:prstGeom>
          <a:noFill/>
          <a:ln w="9525">
            <a:noFill/>
            <a:miter lim="800000"/>
            <a:headEnd/>
            <a:tailEnd/>
          </a:ln>
        </p:spPr>
        <p:txBody>
          <a:bodyPr vert="horz" wrap="square" lIns="94306" tIns="47153" rIns="94306" bIns="471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18601"/>
            <a:ext cx="3168650" cy="481013"/>
          </a:xfrm>
          <a:prstGeom prst="rect">
            <a:avLst/>
          </a:prstGeom>
          <a:noFill/>
          <a:ln w="9525">
            <a:noFill/>
            <a:miter lim="800000"/>
            <a:headEnd/>
            <a:tailEnd/>
          </a:ln>
        </p:spPr>
        <p:txBody>
          <a:bodyPr vert="horz" wrap="square" lIns="94306" tIns="47153" rIns="94306" bIns="47153" numCol="1" anchor="b" anchorCtr="0" compatLnSpc="1">
            <a:prstTxWarp prst="textNoShape">
              <a:avLst/>
            </a:prstTxWarp>
          </a:bodyPr>
          <a:lstStyle>
            <a:lvl1pPr defTabSz="942858">
              <a:defRPr>
                <a:cs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4143375" y="9118601"/>
            <a:ext cx="3170238" cy="481013"/>
          </a:xfrm>
          <a:prstGeom prst="rect">
            <a:avLst/>
          </a:prstGeom>
          <a:noFill/>
          <a:ln w="9525">
            <a:noFill/>
            <a:miter lim="800000"/>
            <a:headEnd/>
            <a:tailEnd/>
          </a:ln>
        </p:spPr>
        <p:txBody>
          <a:bodyPr vert="horz" wrap="square" lIns="94306" tIns="47153" rIns="94306" bIns="47153" numCol="1" anchor="b" anchorCtr="0" compatLnSpc="1">
            <a:prstTxWarp prst="textNoShape">
              <a:avLst/>
            </a:prstTxWarp>
          </a:bodyPr>
          <a:lstStyle>
            <a:lvl1pPr algn="r" defTabSz="942858">
              <a:defRPr>
                <a:cs typeface="Arial" charset="0"/>
              </a:defRPr>
            </a:lvl1pPr>
          </a:lstStyle>
          <a:p>
            <a:pPr>
              <a:defRPr/>
            </a:pPr>
            <a:fld id="{123DB918-7CE5-447E-8B2E-EBA54D3FF009}" type="slidenum">
              <a:rPr lang="en-US"/>
              <a:pPr>
                <a:defRPr/>
              </a:pPr>
              <a:t>‹#›</a:t>
            </a:fld>
            <a:endParaRPr lang="en-US"/>
          </a:p>
        </p:txBody>
      </p:sp>
    </p:spTree>
    <p:extLst>
      <p:ext uri="{BB962C8B-B14F-4D97-AF65-F5344CB8AC3E}">
        <p14:creationId xmlns:p14="http://schemas.microsoft.com/office/powerpoint/2010/main" val="17097124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858" eaLnBrk="0" hangingPunct="0">
              <a:defRPr sz="1200">
                <a:solidFill>
                  <a:schemeClr val="tx1"/>
                </a:solidFill>
                <a:latin typeface="Calibri" pitchFamily="34" charset="0"/>
                <a:cs typeface="Arial" charset="0"/>
              </a:defRPr>
            </a:lvl1pPr>
            <a:lvl2pPr marL="742858" indent="-285715" defTabSz="942858" eaLnBrk="0" hangingPunct="0">
              <a:defRPr sz="1200">
                <a:solidFill>
                  <a:schemeClr val="tx1"/>
                </a:solidFill>
                <a:latin typeface="Calibri" pitchFamily="34" charset="0"/>
                <a:cs typeface="Arial" charset="0"/>
              </a:defRPr>
            </a:lvl2pPr>
            <a:lvl3pPr marL="1142858" indent="-228571" defTabSz="942858" eaLnBrk="0" hangingPunct="0">
              <a:defRPr sz="1200">
                <a:solidFill>
                  <a:schemeClr val="tx1"/>
                </a:solidFill>
                <a:latin typeface="Calibri" pitchFamily="34" charset="0"/>
                <a:cs typeface="Arial" charset="0"/>
              </a:defRPr>
            </a:lvl3pPr>
            <a:lvl4pPr marL="1600001" indent="-228571" defTabSz="942858" eaLnBrk="0" hangingPunct="0">
              <a:defRPr sz="1200">
                <a:solidFill>
                  <a:schemeClr val="tx1"/>
                </a:solidFill>
                <a:latin typeface="Calibri" pitchFamily="34" charset="0"/>
                <a:cs typeface="Arial" charset="0"/>
              </a:defRPr>
            </a:lvl4pPr>
            <a:lvl5pPr marL="2057144" indent="-228571" defTabSz="942858" eaLnBrk="0" hangingPunct="0">
              <a:defRPr sz="1200">
                <a:solidFill>
                  <a:schemeClr val="tx1"/>
                </a:solidFill>
                <a:latin typeface="Calibri" pitchFamily="34" charset="0"/>
                <a:cs typeface="Arial" charset="0"/>
              </a:defRPr>
            </a:lvl5pPr>
            <a:lvl6pPr marL="2514288" indent="-228571" defTabSz="942858" eaLnBrk="0" fontAlgn="base" hangingPunct="0">
              <a:spcBef>
                <a:spcPct val="0"/>
              </a:spcBef>
              <a:spcAft>
                <a:spcPct val="0"/>
              </a:spcAft>
              <a:defRPr sz="1200">
                <a:solidFill>
                  <a:schemeClr val="tx1"/>
                </a:solidFill>
                <a:latin typeface="Calibri" pitchFamily="34" charset="0"/>
                <a:cs typeface="Arial" charset="0"/>
              </a:defRPr>
            </a:lvl6pPr>
            <a:lvl7pPr marL="2971431" indent="-228571" defTabSz="942858" eaLnBrk="0" fontAlgn="base" hangingPunct="0">
              <a:spcBef>
                <a:spcPct val="0"/>
              </a:spcBef>
              <a:spcAft>
                <a:spcPct val="0"/>
              </a:spcAft>
              <a:defRPr sz="1200">
                <a:solidFill>
                  <a:schemeClr val="tx1"/>
                </a:solidFill>
                <a:latin typeface="Calibri" pitchFamily="34" charset="0"/>
                <a:cs typeface="Arial" charset="0"/>
              </a:defRPr>
            </a:lvl7pPr>
            <a:lvl8pPr marL="3428574" indent="-228571" defTabSz="942858" eaLnBrk="0" fontAlgn="base" hangingPunct="0">
              <a:spcBef>
                <a:spcPct val="0"/>
              </a:spcBef>
              <a:spcAft>
                <a:spcPct val="0"/>
              </a:spcAft>
              <a:defRPr sz="1200">
                <a:solidFill>
                  <a:schemeClr val="tx1"/>
                </a:solidFill>
                <a:latin typeface="Calibri" pitchFamily="34" charset="0"/>
                <a:cs typeface="Arial" charset="0"/>
              </a:defRPr>
            </a:lvl8pPr>
            <a:lvl9pPr marL="3885717" indent="-228571" defTabSz="942858"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A1A1D475-C538-428E-B2C5-F94E8F2F7A08}" type="slidenum">
              <a:rPr lang="en-US" smtClean="0"/>
              <a:pPr eaLnBrk="1" hangingPunct="1"/>
              <a:t>1</a:t>
            </a:fld>
            <a:endParaRPr lang="en-US" smtClean="0"/>
          </a:p>
        </p:txBody>
      </p:sp>
      <p:sp>
        <p:nvSpPr>
          <p:cNvPr id="28675" name="Rectangle 2"/>
          <p:cNvSpPr>
            <a:spLocks noGrp="1" noRot="1" noChangeAspect="1" noChangeArrowheads="1" noTextEdit="1"/>
          </p:cNvSpPr>
          <p:nvPr>
            <p:ph type="sldImg"/>
          </p:nvPr>
        </p:nvSpPr>
        <p:spPr>
          <a:xfrm>
            <a:off x="1258888" y="719138"/>
            <a:ext cx="4802187" cy="3602037"/>
          </a:xfrm>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10</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11</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12</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858" eaLnBrk="0" hangingPunct="0">
              <a:defRPr sz="1200">
                <a:solidFill>
                  <a:schemeClr val="tx1"/>
                </a:solidFill>
                <a:latin typeface="Calibri" pitchFamily="34" charset="0"/>
                <a:cs typeface="Arial" charset="0"/>
              </a:defRPr>
            </a:lvl1pPr>
            <a:lvl2pPr marL="742858" indent="-285715" defTabSz="942858" eaLnBrk="0" hangingPunct="0">
              <a:defRPr sz="1200">
                <a:solidFill>
                  <a:schemeClr val="tx1"/>
                </a:solidFill>
                <a:latin typeface="Calibri" pitchFamily="34" charset="0"/>
                <a:cs typeface="Arial" charset="0"/>
              </a:defRPr>
            </a:lvl2pPr>
            <a:lvl3pPr marL="1142858" indent="-228571" defTabSz="942858" eaLnBrk="0" hangingPunct="0">
              <a:defRPr sz="1200">
                <a:solidFill>
                  <a:schemeClr val="tx1"/>
                </a:solidFill>
                <a:latin typeface="Calibri" pitchFamily="34" charset="0"/>
                <a:cs typeface="Arial" charset="0"/>
              </a:defRPr>
            </a:lvl3pPr>
            <a:lvl4pPr marL="1600001" indent="-228571" defTabSz="942858" eaLnBrk="0" hangingPunct="0">
              <a:defRPr sz="1200">
                <a:solidFill>
                  <a:schemeClr val="tx1"/>
                </a:solidFill>
                <a:latin typeface="Calibri" pitchFamily="34" charset="0"/>
                <a:cs typeface="Arial" charset="0"/>
              </a:defRPr>
            </a:lvl4pPr>
            <a:lvl5pPr marL="2057144" indent="-228571" defTabSz="942858" eaLnBrk="0" hangingPunct="0">
              <a:defRPr sz="1200">
                <a:solidFill>
                  <a:schemeClr val="tx1"/>
                </a:solidFill>
                <a:latin typeface="Calibri" pitchFamily="34" charset="0"/>
                <a:cs typeface="Arial" charset="0"/>
              </a:defRPr>
            </a:lvl5pPr>
            <a:lvl6pPr marL="2514288" indent="-228571" defTabSz="942858" eaLnBrk="0" fontAlgn="base" hangingPunct="0">
              <a:spcBef>
                <a:spcPct val="0"/>
              </a:spcBef>
              <a:spcAft>
                <a:spcPct val="0"/>
              </a:spcAft>
              <a:defRPr sz="1200">
                <a:solidFill>
                  <a:schemeClr val="tx1"/>
                </a:solidFill>
                <a:latin typeface="Calibri" pitchFamily="34" charset="0"/>
                <a:cs typeface="Arial" charset="0"/>
              </a:defRPr>
            </a:lvl6pPr>
            <a:lvl7pPr marL="2971431" indent="-228571" defTabSz="942858" eaLnBrk="0" fontAlgn="base" hangingPunct="0">
              <a:spcBef>
                <a:spcPct val="0"/>
              </a:spcBef>
              <a:spcAft>
                <a:spcPct val="0"/>
              </a:spcAft>
              <a:defRPr sz="1200">
                <a:solidFill>
                  <a:schemeClr val="tx1"/>
                </a:solidFill>
                <a:latin typeface="Calibri" pitchFamily="34" charset="0"/>
                <a:cs typeface="Arial" charset="0"/>
              </a:defRPr>
            </a:lvl7pPr>
            <a:lvl8pPr marL="3428574" indent="-228571" defTabSz="942858" eaLnBrk="0" fontAlgn="base" hangingPunct="0">
              <a:spcBef>
                <a:spcPct val="0"/>
              </a:spcBef>
              <a:spcAft>
                <a:spcPct val="0"/>
              </a:spcAft>
              <a:defRPr sz="1200">
                <a:solidFill>
                  <a:schemeClr val="tx1"/>
                </a:solidFill>
                <a:latin typeface="Calibri" pitchFamily="34" charset="0"/>
                <a:cs typeface="Arial" charset="0"/>
              </a:defRPr>
            </a:lvl8pPr>
            <a:lvl9pPr marL="3885717" indent="-228571" defTabSz="942858"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A1A1D475-C538-428E-B2C5-F94E8F2F7A08}" type="slidenum">
              <a:rPr lang="en-US" smtClean="0"/>
              <a:pPr eaLnBrk="1" hangingPunct="1"/>
              <a:t>13</a:t>
            </a:fld>
            <a:endParaRPr lang="en-US" smtClean="0"/>
          </a:p>
        </p:txBody>
      </p:sp>
      <p:sp>
        <p:nvSpPr>
          <p:cNvPr id="28675" name="Rectangle 2"/>
          <p:cNvSpPr>
            <a:spLocks noGrp="1" noRot="1" noChangeAspect="1" noChangeArrowheads="1" noTextEdit="1"/>
          </p:cNvSpPr>
          <p:nvPr>
            <p:ph type="sldImg"/>
          </p:nvPr>
        </p:nvSpPr>
        <p:spPr>
          <a:xfrm>
            <a:off x="1258888" y="719138"/>
            <a:ext cx="4802187" cy="3602037"/>
          </a:xfrm>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14</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15</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16</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17</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18</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19</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20</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21</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22</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23</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24</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858" eaLnBrk="0" hangingPunct="0">
              <a:defRPr sz="1200">
                <a:solidFill>
                  <a:schemeClr val="tx1"/>
                </a:solidFill>
                <a:latin typeface="Calibri" pitchFamily="34" charset="0"/>
                <a:cs typeface="Arial" charset="0"/>
              </a:defRPr>
            </a:lvl1pPr>
            <a:lvl2pPr marL="742858" indent="-285715" defTabSz="942858" eaLnBrk="0" hangingPunct="0">
              <a:defRPr sz="1200">
                <a:solidFill>
                  <a:schemeClr val="tx1"/>
                </a:solidFill>
                <a:latin typeface="Calibri" pitchFamily="34" charset="0"/>
                <a:cs typeface="Arial" charset="0"/>
              </a:defRPr>
            </a:lvl2pPr>
            <a:lvl3pPr marL="1142858" indent="-228571" defTabSz="942858" eaLnBrk="0" hangingPunct="0">
              <a:defRPr sz="1200">
                <a:solidFill>
                  <a:schemeClr val="tx1"/>
                </a:solidFill>
                <a:latin typeface="Calibri" pitchFamily="34" charset="0"/>
                <a:cs typeface="Arial" charset="0"/>
              </a:defRPr>
            </a:lvl3pPr>
            <a:lvl4pPr marL="1600001" indent="-228571" defTabSz="942858" eaLnBrk="0" hangingPunct="0">
              <a:defRPr sz="1200">
                <a:solidFill>
                  <a:schemeClr val="tx1"/>
                </a:solidFill>
                <a:latin typeface="Calibri" pitchFamily="34" charset="0"/>
                <a:cs typeface="Arial" charset="0"/>
              </a:defRPr>
            </a:lvl4pPr>
            <a:lvl5pPr marL="2057144" indent="-228571" defTabSz="942858" eaLnBrk="0" hangingPunct="0">
              <a:defRPr sz="1200">
                <a:solidFill>
                  <a:schemeClr val="tx1"/>
                </a:solidFill>
                <a:latin typeface="Calibri" pitchFamily="34" charset="0"/>
                <a:cs typeface="Arial" charset="0"/>
              </a:defRPr>
            </a:lvl5pPr>
            <a:lvl6pPr marL="2514288" indent="-228571" defTabSz="942858" eaLnBrk="0" fontAlgn="base" hangingPunct="0">
              <a:spcBef>
                <a:spcPct val="0"/>
              </a:spcBef>
              <a:spcAft>
                <a:spcPct val="0"/>
              </a:spcAft>
              <a:defRPr sz="1200">
                <a:solidFill>
                  <a:schemeClr val="tx1"/>
                </a:solidFill>
                <a:latin typeface="Calibri" pitchFamily="34" charset="0"/>
                <a:cs typeface="Arial" charset="0"/>
              </a:defRPr>
            </a:lvl6pPr>
            <a:lvl7pPr marL="2971431" indent="-228571" defTabSz="942858" eaLnBrk="0" fontAlgn="base" hangingPunct="0">
              <a:spcBef>
                <a:spcPct val="0"/>
              </a:spcBef>
              <a:spcAft>
                <a:spcPct val="0"/>
              </a:spcAft>
              <a:defRPr sz="1200">
                <a:solidFill>
                  <a:schemeClr val="tx1"/>
                </a:solidFill>
                <a:latin typeface="Calibri" pitchFamily="34" charset="0"/>
                <a:cs typeface="Arial" charset="0"/>
              </a:defRPr>
            </a:lvl7pPr>
            <a:lvl8pPr marL="3428574" indent="-228571" defTabSz="942858" eaLnBrk="0" fontAlgn="base" hangingPunct="0">
              <a:spcBef>
                <a:spcPct val="0"/>
              </a:spcBef>
              <a:spcAft>
                <a:spcPct val="0"/>
              </a:spcAft>
              <a:defRPr sz="1200">
                <a:solidFill>
                  <a:schemeClr val="tx1"/>
                </a:solidFill>
                <a:latin typeface="Calibri" pitchFamily="34" charset="0"/>
                <a:cs typeface="Arial" charset="0"/>
              </a:defRPr>
            </a:lvl8pPr>
            <a:lvl9pPr marL="3885717" indent="-228571" defTabSz="942858"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A1A1D475-C538-428E-B2C5-F94E8F2F7A08}" type="slidenum">
              <a:rPr lang="en-US" smtClean="0"/>
              <a:pPr eaLnBrk="1" hangingPunct="1"/>
              <a:t>25</a:t>
            </a:fld>
            <a:endParaRPr lang="en-US" smtClean="0"/>
          </a:p>
        </p:txBody>
      </p:sp>
      <p:sp>
        <p:nvSpPr>
          <p:cNvPr id="28675" name="Rectangle 2"/>
          <p:cNvSpPr>
            <a:spLocks noGrp="1" noRot="1" noChangeAspect="1" noChangeArrowheads="1" noTextEdit="1"/>
          </p:cNvSpPr>
          <p:nvPr>
            <p:ph type="sldImg"/>
          </p:nvPr>
        </p:nvSpPr>
        <p:spPr>
          <a:xfrm>
            <a:off x="1258888" y="719138"/>
            <a:ext cx="4802187" cy="3602037"/>
          </a:xfrm>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26</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27</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28</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29</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3</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858" eaLnBrk="0" hangingPunct="0">
              <a:defRPr sz="1200">
                <a:solidFill>
                  <a:schemeClr val="tx1"/>
                </a:solidFill>
                <a:latin typeface="Calibri" pitchFamily="34" charset="0"/>
                <a:cs typeface="Arial" charset="0"/>
              </a:defRPr>
            </a:lvl1pPr>
            <a:lvl2pPr marL="742858" indent="-285715" defTabSz="942858" eaLnBrk="0" hangingPunct="0">
              <a:defRPr sz="1200">
                <a:solidFill>
                  <a:schemeClr val="tx1"/>
                </a:solidFill>
                <a:latin typeface="Calibri" pitchFamily="34" charset="0"/>
                <a:cs typeface="Arial" charset="0"/>
              </a:defRPr>
            </a:lvl2pPr>
            <a:lvl3pPr marL="1142858" indent="-228571" defTabSz="942858" eaLnBrk="0" hangingPunct="0">
              <a:defRPr sz="1200">
                <a:solidFill>
                  <a:schemeClr val="tx1"/>
                </a:solidFill>
                <a:latin typeface="Calibri" pitchFamily="34" charset="0"/>
                <a:cs typeface="Arial" charset="0"/>
              </a:defRPr>
            </a:lvl3pPr>
            <a:lvl4pPr marL="1600001" indent="-228571" defTabSz="942858" eaLnBrk="0" hangingPunct="0">
              <a:defRPr sz="1200">
                <a:solidFill>
                  <a:schemeClr val="tx1"/>
                </a:solidFill>
                <a:latin typeface="Calibri" pitchFamily="34" charset="0"/>
                <a:cs typeface="Arial" charset="0"/>
              </a:defRPr>
            </a:lvl4pPr>
            <a:lvl5pPr marL="2057144" indent="-228571" defTabSz="942858" eaLnBrk="0" hangingPunct="0">
              <a:defRPr sz="1200">
                <a:solidFill>
                  <a:schemeClr val="tx1"/>
                </a:solidFill>
                <a:latin typeface="Calibri" pitchFamily="34" charset="0"/>
                <a:cs typeface="Arial" charset="0"/>
              </a:defRPr>
            </a:lvl5pPr>
            <a:lvl6pPr marL="2514288" indent="-228571" defTabSz="942858" eaLnBrk="0" fontAlgn="base" hangingPunct="0">
              <a:spcBef>
                <a:spcPct val="0"/>
              </a:spcBef>
              <a:spcAft>
                <a:spcPct val="0"/>
              </a:spcAft>
              <a:defRPr sz="1200">
                <a:solidFill>
                  <a:schemeClr val="tx1"/>
                </a:solidFill>
                <a:latin typeface="Calibri" pitchFamily="34" charset="0"/>
                <a:cs typeface="Arial" charset="0"/>
              </a:defRPr>
            </a:lvl6pPr>
            <a:lvl7pPr marL="2971431" indent="-228571" defTabSz="942858" eaLnBrk="0" fontAlgn="base" hangingPunct="0">
              <a:spcBef>
                <a:spcPct val="0"/>
              </a:spcBef>
              <a:spcAft>
                <a:spcPct val="0"/>
              </a:spcAft>
              <a:defRPr sz="1200">
                <a:solidFill>
                  <a:schemeClr val="tx1"/>
                </a:solidFill>
                <a:latin typeface="Calibri" pitchFamily="34" charset="0"/>
                <a:cs typeface="Arial" charset="0"/>
              </a:defRPr>
            </a:lvl7pPr>
            <a:lvl8pPr marL="3428574" indent="-228571" defTabSz="942858" eaLnBrk="0" fontAlgn="base" hangingPunct="0">
              <a:spcBef>
                <a:spcPct val="0"/>
              </a:spcBef>
              <a:spcAft>
                <a:spcPct val="0"/>
              </a:spcAft>
              <a:defRPr sz="1200">
                <a:solidFill>
                  <a:schemeClr val="tx1"/>
                </a:solidFill>
                <a:latin typeface="Calibri" pitchFamily="34" charset="0"/>
                <a:cs typeface="Arial" charset="0"/>
              </a:defRPr>
            </a:lvl8pPr>
            <a:lvl9pPr marL="3885717" indent="-228571" defTabSz="942858"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13662F73-E2FB-40CF-917C-1E3E6239E1A8}" type="slidenum">
              <a:rPr lang="en-US" smtClean="0"/>
              <a:pPr eaLnBrk="1" hangingPunct="1"/>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5</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6</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7</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55556"/>
            <a:fld id="{C46BF4D2-9A11-407B-9E2E-F3568C1D7B5D}" type="slidenum">
              <a:rPr lang="en-US" smtClean="0"/>
              <a:pPr defTabSz="955556"/>
              <a:t>8</a:t>
            </a:fld>
            <a:endParaRPr lang="en-US" smtClean="0"/>
          </a:p>
        </p:txBody>
      </p:sp>
      <p:sp>
        <p:nvSpPr>
          <p:cNvPr id="45059" name="Rectangle 2"/>
          <p:cNvSpPr>
            <a:spLocks noGrp="1" noRot="1" noChangeAspect="1" noChangeArrowheads="1" noTextEdit="1"/>
          </p:cNvSpPr>
          <p:nvPr>
            <p:ph type="sldImg"/>
          </p:nvPr>
        </p:nvSpPr>
        <p:spPr>
          <a:xfrm>
            <a:off x="1263650" y="722313"/>
            <a:ext cx="4794250" cy="3595687"/>
          </a:xfrm>
          <a:ln/>
        </p:spPr>
      </p:sp>
      <p:sp>
        <p:nvSpPr>
          <p:cNvPr id="45060" name="Rectangle 3"/>
          <p:cNvSpPr>
            <a:spLocks noGrp="1" noChangeArrowheads="1"/>
          </p:cNvSpPr>
          <p:nvPr>
            <p:ph type="body" idx="1"/>
          </p:nvPr>
        </p:nvSpPr>
        <p:spPr>
          <a:xfrm>
            <a:off x="975475" y="4558038"/>
            <a:ext cx="5364252" cy="280500"/>
          </a:xfrm>
          <a:noFill/>
          <a:ln/>
        </p:spPr>
        <p:txBody>
          <a:bodyPr lIns="90145" tIns="45071" rIns="90145" bIns="45071">
            <a:spAutoFit/>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858" eaLnBrk="0" hangingPunct="0">
              <a:defRPr sz="1200">
                <a:solidFill>
                  <a:schemeClr val="tx1"/>
                </a:solidFill>
                <a:latin typeface="Calibri" pitchFamily="34" charset="0"/>
                <a:cs typeface="Arial" charset="0"/>
              </a:defRPr>
            </a:lvl1pPr>
            <a:lvl2pPr marL="742858" indent="-285715" defTabSz="942858" eaLnBrk="0" hangingPunct="0">
              <a:defRPr sz="1200">
                <a:solidFill>
                  <a:schemeClr val="tx1"/>
                </a:solidFill>
                <a:latin typeface="Calibri" pitchFamily="34" charset="0"/>
                <a:cs typeface="Arial" charset="0"/>
              </a:defRPr>
            </a:lvl2pPr>
            <a:lvl3pPr marL="1142858" indent="-228571" defTabSz="942858" eaLnBrk="0" hangingPunct="0">
              <a:defRPr sz="1200">
                <a:solidFill>
                  <a:schemeClr val="tx1"/>
                </a:solidFill>
                <a:latin typeface="Calibri" pitchFamily="34" charset="0"/>
                <a:cs typeface="Arial" charset="0"/>
              </a:defRPr>
            </a:lvl3pPr>
            <a:lvl4pPr marL="1600001" indent="-228571" defTabSz="942858" eaLnBrk="0" hangingPunct="0">
              <a:defRPr sz="1200">
                <a:solidFill>
                  <a:schemeClr val="tx1"/>
                </a:solidFill>
                <a:latin typeface="Calibri" pitchFamily="34" charset="0"/>
                <a:cs typeface="Arial" charset="0"/>
              </a:defRPr>
            </a:lvl4pPr>
            <a:lvl5pPr marL="2057144" indent="-228571" defTabSz="942858" eaLnBrk="0" hangingPunct="0">
              <a:defRPr sz="1200">
                <a:solidFill>
                  <a:schemeClr val="tx1"/>
                </a:solidFill>
                <a:latin typeface="Calibri" pitchFamily="34" charset="0"/>
                <a:cs typeface="Arial" charset="0"/>
              </a:defRPr>
            </a:lvl5pPr>
            <a:lvl6pPr marL="2514288" indent="-228571" defTabSz="942858" eaLnBrk="0" fontAlgn="base" hangingPunct="0">
              <a:spcBef>
                <a:spcPct val="0"/>
              </a:spcBef>
              <a:spcAft>
                <a:spcPct val="0"/>
              </a:spcAft>
              <a:defRPr sz="1200">
                <a:solidFill>
                  <a:schemeClr val="tx1"/>
                </a:solidFill>
                <a:latin typeface="Calibri" pitchFamily="34" charset="0"/>
                <a:cs typeface="Arial" charset="0"/>
              </a:defRPr>
            </a:lvl6pPr>
            <a:lvl7pPr marL="2971431" indent="-228571" defTabSz="942858" eaLnBrk="0" fontAlgn="base" hangingPunct="0">
              <a:spcBef>
                <a:spcPct val="0"/>
              </a:spcBef>
              <a:spcAft>
                <a:spcPct val="0"/>
              </a:spcAft>
              <a:defRPr sz="1200">
                <a:solidFill>
                  <a:schemeClr val="tx1"/>
                </a:solidFill>
                <a:latin typeface="Calibri" pitchFamily="34" charset="0"/>
                <a:cs typeface="Arial" charset="0"/>
              </a:defRPr>
            </a:lvl7pPr>
            <a:lvl8pPr marL="3428574" indent="-228571" defTabSz="942858" eaLnBrk="0" fontAlgn="base" hangingPunct="0">
              <a:spcBef>
                <a:spcPct val="0"/>
              </a:spcBef>
              <a:spcAft>
                <a:spcPct val="0"/>
              </a:spcAft>
              <a:defRPr sz="1200">
                <a:solidFill>
                  <a:schemeClr val="tx1"/>
                </a:solidFill>
                <a:latin typeface="Calibri" pitchFamily="34" charset="0"/>
                <a:cs typeface="Arial" charset="0"/>
              </a:defRPr>
            </a:lvl8pPr>
            <a:lvl9pPr marL="3885717" indent="-228571" defTabSz="942858"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A1A1D475-C538-428E-B2C5-F94E8F2F7A08}" type="slidenum">
              <a:rPr lang="en-US" smtClean="0"/>
              <a:pPr eaLnBrk="1" hangingPunct="1"/>
              <a:t>9</a:t>
            </a:fld>
            <a:endParaRPr lang="en-US" smtClean="0"/>
          </a:p>
        </p:txBody>
      </p:sp>
      <p:sp>
        <p:nvSpPr>
          <p:cNvPr id="28675" name="Rectangle 2"/>
          <p:cNvSpPr>
            <a:spLocks noGrp="1" noRot="1" noChangeAspect="1" noChangeArrowheads="1" noTextEdit="1"/>
          </p:cNvSpPr>
          <p:nvPr>
            <p:ph type="sldImg"/>
          </p:nvPr>
        </p:nvSpPr>
        <p:spPr>
          <a:xfrm>
            <a:off x="1258888" y="719138"/>
            <a:ext cx="4802187" cy="3602037"/>
          </a:xfrm>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272777"/>
        </a:solidFill>
        <a:effectLst/>
      </p:bgPr>
    </p:bg>
    <p:spTree>
      <p:nvGrpSpPr>
        <p:cNvPr id="1" name=""/>
        <p:cNvGrpSpPr/>
        <p:nvPr/>
      </p:nvGrpSpPr>
      <p:grpSpPr>
        <a:xfrm>
          <a:off x="0" y="0"/>
          <a:ext cx="0" cy="0"/>
          <a:chOff x="0" y="0"/>
          <a:chExt cx="0" cy="0"/>
        </a:xfrm>
      </p:grpSpPr>
      <p:sp>
        <p:nvSpPr>
          <p:cNvPr id="189443" name="Rectangle 2"/>
          <p:cNvSpPr>
            <a:spLocks noGrp="1" noChangeArrowheads="1"/>
          </p:cNvSpPr>
          <p:nvPr>
            <p:ph type="ctrTitle"/>
          </p:nvPr>
        </p:nvSpPr>
        <p:spPr>
          <a:xfrm>
            <a:off x="685800" y="2130425"/>
            <a:ext cx="7772400" cy="1470025"/>
          </a:xfrm>
        </p:spPr>
        <p:txBody>
          <a:bodyPr/>
          <a:lstStyle>
            <a:lvl1pPr algn="ctr">
              <a:defRPr smtClean="0"/>
            </a:lvl1pPr>
          </a:lstStyle>
          <a:p>
            <a:r>
              <a:rPr lang="en-GB" smtClean="0"/>
              <a:t>Click to edit Master title style</a:t>
            </a:r>
          </a:p>
        </p:txBody>
      </p:sp>
      <p:sp>
        <p:nvSpPr>
          <p:cNvPr id="189444" name="Rectangle 3"/>
          <p:cNvSpPr>
            <a:spLocks noGrp="1" noChangeArrowheads="1"/>
          </p:cNvSpPr>
          <p:nvPr>
            <p:ph type="subTitle" idx="1"/>
          </p:nvPr>
        </p:nvSpPr>
        <p:spPr>
          <a:xfrm>
            <a:off x="1371600" y="3886200"/>
            <a:ext cx="6400800" cy="1752600"/>
          </a:xfrm>
        </p:spPr>
        <p:txBody>
          <a:bodyPr/>
          <a:lstStyle>
            <a:lvl1pPr marL="0" indent="0" algn="ctr">
              <a:buFontTx/>
              <a:buNone/>
              <a:defRPr smtClean="0"/>
            </a:lvl1pPr>
          </a:lstStyle>
          <a:p>
            <a:r>
              <a:rPr lang="en-GB" smtClean="0"/>
              <a:t>Click to edit Master subtitle style</a:t>
            </a:r>
          </a:p>
        </p:txBody>
      </p:sp>
      <p:sp>
        <p:nvSpPr>
          <p:cNvPr id="4" name="Rectangle 4"/>
          <p:cNvSpPr>
            <a:spLocks noGrp="1" noChangeArrowheads="1"/>
          </p:cNvSpPr>
          <p:nvPr>
            <p:ph type="dt" sz="half" idx="10"/>
          </p:nvPr>
        </p:nvSpPr>
        <p:spPr>
          <a:xfrm>
            <a:off x="457200" y="6245225"/>
            <a:ext cx="2133600" cy="476250"/>
          </a:xfrm>
        </p:spPr>
        <p:txBody>
          <a:bodyPr/>
          <a:lstStyle>
            <a:lvl1pPr>
              <a:defRPr/>
            </a:lvl1pPr>
          </a:lstStyle>
          <a:p>
            <a:pPr>
              <a:defRPr/>
            </a:pPr>
            <a:fld id="{40E76301-F009-4463-8D77-7D8A3B0D3EA1}" type="datetime1">
              <a:rPr lang="en-US"/>
              <a:pPr>
                <a:defRPr/>
              </a:pPr>
              <a:t>3/25/2014</a:t>
            </a:fld>
            <a:endParaRPr lang="en-GB"/>
          </a:p>
        </p:txBody>
      </p:sp>
      <p:sp>
        <p:nvSpPr>
          <p:cNvPr id="5" name="Rectangle 5"/>
          <p:cNvSpPr>
            <a:spLocks noGrp="1" noChangeArrowheads="1"/>
          </p:cNvSpPr>
          <p:nvPr>
            <p:ph type="ftr" sz="quarter" idx="11"/>
          </p:nvPr>
        </p:nvSpPr>
        <p:spPr>
          <a:xfrm>
            <a:off x="3124200" y="6245225"/>
            <a:ext cx="2895600" cy="476250"/>
          </a:xfrm>
        </p:spPr>
        <p:txBody>
          <a:bodyPr/>
          <a:lstStyle>
            <a:lvl1pPr>
              <a:defRPr/>
            </a:lvl1pPr>
          </a:lstStyle>
          <a:p>
            <a:pPr>
              <a:defRPr/>
            </a:pPr>
            <a:r>
              <a:rPr lang="en-US"/>
              <a:t>Copyright (c) 2012 by Power Auctions LLC</a:t>
            </a:r>
            <a:endParaRPr lang="en-GB"/>
          </a:p>
        </p:txBody>
      </p:sp>
      <p:sp>
        <p:nvSpPr>
          <p:cNvPr id="6" name="Rectangle 6"/>
          <p:cNvSpPr>
            <a:spLocks noGrp="1" noChangeArrowheads="1"/>
          </p:cNvSpPr>
          <p:nvPr>
            <p:ph type="sldNum" sz="quarter" idx="12"/>
          </p:nvPr>
        </p:nvSpPr>
        <p:spPr>
          <a:xfrm>
            <a:off x="6553200" y="6245225"/>
            <a:ext cx="2133600" cy="476250"/>
          </a:xfrm>
        </p:spPr>
        <p:txBody>
          <a:bodyPr/>
          <a:lstStyle>
            <a:lvl1pPr>
              <a:defRPr>
                <a:solidFill>
                  <a:schemeClr val="accent2"/>
                </a:solidFill>
              </a:defRPr>
            </a:lvl1pPr>
          </a:lstStyle>
          <a:p>
            <a:pPr>
              <a:defRPr/>
            </a:pPr>
            <a:fld id="{B10AFE19-857D-479A-96D8-9138285A5677}" type="slidenum">
              <a:rPr lang="en-US"/>
              <a:pPr>
                <a:defRPr/>
              </a:pPr>
              <a:t>‹#›</a:t>
            </a:fld>
            <a:endParaRPr lang="en-US"/>
          </a:p>
        </p:txBody>
      </p:sp>
    </p:spTree>
    <p:extLst>
      <p:ext uri="{BB962C8B-B14F-4D97-AF65-F5344CB8AC3E}">
        <p14:creationId xmlns:p14="http://schemas.microsoft.com/office/powerpoint/2010/main" val="200724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8C334B4-4348-4B24-9FAF-FAD68814B670}" type="datetime1">
              <a:rPr lang="en-US"/>
              <a:pPr>
                <a:defRPr/>
              </a:pPr>
              <a:t>3/25/2014</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r>
              <a:rPr lang="en-US"/>
              <a:t>- </a:t>
            </a:r>
            <a:fld id="{37FDDF6E-B07B-439B-950E-13F58AF54422}" type="slidenum">
              <a:rPr lang="en-US"/>
              <a:pPr>
                <a:defRPr/>
              </a:pPr>
              <a:t>‹#›</a:t>
            </a:fld>
            <a:r>
              <a:rPr lang="en-US"/>
              <a:t> -</a:t>
            </a:r>
          </a:p>
        </p:txBody>
      </p:sp>
    </p:spTree>
    <p:extLst>
      <p:ext uri="{BB962C8B-B14F-4D97-AF65-F5344CB8AC3E}">
        <p14:creationId xmlns:p14="http://schemas.microsoft.com/office/powerpoint/2010/main" val="3322061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152400"/>
            <a:ext cx="21907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52400"/>
            <a:ext cx="64198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C842088-BE89-4606-B121-D5EEACCA0F38}" type="datetime1">
              <a:rPr lang="en-US"/>
              <a:pPr>
                <a:defRPr/>
              </a:pPr>
              <a:t>3/25/2014</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r>
              <a:rPr lang="en-US"/>
              <a:t>- </a:t>
            </a:r>
            <a:fld id="{E12FE009-298F-420E-950C-5B0B55EE34E0}" type="slidenum">
              <a:rPr lang="en-US"/>
              <a:pPr>
                <a:defRPr/>
              </a:pPr>
              <a:t>‹#›</a:t>
            </a:fld>
            <a:r>
              <a:rPr lang="en-US"/>
              <a:t> -</a:t>
            </a:r>
          </a:p>
        </p:txBody>
      </p:sp>
    </p:spTree>
    <p:extLst>
      <p:ext uri="{BB962C8B-B14F-4D97-AF65-F5344CB8AC3E}">
        <p14:creationId xmlns:p14="http://schemas.microsoft.com/office/powerpoint/2010/main" val="137542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14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724400"/>
          </a:xfrm>
        </p:spPr>
        <p:txBody>
          <a:bodyPr lIns="91440" tIns="45720" rIns="91440" bIns="45720"/>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5E0C285A-D118-4076-AEA5-98AEB3311BE3}" type="datetime1">
              <a:rPr lang="en-US"/>
              <a:pPr>
                <a:defRPr/>
              </a:pPr>
              <a:t>3/25/2014</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r>
              <a:rPr lang="en-US"/>
              <a:t>- </a:t>
            </a:r>
            <a:fld id="{DD53CC47-6C2B-4899-B809-56062E9EF7DC}" type="slidenum">
              <a:rPr lang="en-US"/>
              <a:pPr>
                <a:defRPr/>
              </a:pPr>
              <a:t>‹#›</a:t>
            </a:fld>
            <a:r>
              <a:rPr lang="en-US"/>
              <a:t> -</a:t>
            </a:r>
          </a:p>
        </p:txBody>
      </p:sp>
    </p:spTree>
    <p:extLst>
      <p:ext uri="{BB962C8B-B14F-4D97-AF65-F5344CB8AC3E}">
        <p14:creationId xmlns:p14="http://schemas.microsoft.com/office/powerpoint/2010/main" val="1719350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28600" y="152400"/>
            <a:ext cx="8763000" cy="617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6793F0F0-D61D-42A5-851D-6D7C354AB6F9}" type="datetime1">
              <a:rPr lang="en-US"/>
              <a:pPr>
                <a:defRPr/>
              </a:pPr>
              <a:t>3/25/2014</a:t>
            </a:fld>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r>
              <a:rPr lang="en-US"/>
              <a:t>- </a:t>
            </a:r>
            <a:fld id="{02BC3450-C662-45E6-BE82-D975EE4931C2}" type="slidenum">
              <a:rPr lang="en-US"/>
              <a:pPr>
                <a:defRPr/>
              </a:pPr>
              <a:t>‹#›</a:t>
            </a:fld>
            <a:r>
              <a:rPr lang="en-US"/>
              <a:t> -</a:t>
            </a:r>
          </a:p>
        </p:txBody>
      </p:sp>
    </p:spTree>
    <p:extLst>
      <p:ext uri="{BB962C8B-B14F-4D97-AF65-F5344CB8AC3E}">
        <p14:creationId xmlns:p14="http://schemas.microsoft.com/office/powerpoint/2010/main" val="1394082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34A72D1-12D3-4859-8451-A2030FC3852C}" type="datetime1">
              <a:rPr lang="en-US"/>
              <a:pPr>
                <a:defRPr/>
              </a:pPr>
              <a:t>3/25/2014</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r>
              <a:rPr lang="en-US"/>
              <a:t>- </a:t>
            </a:r>
            <a:fld id="{AFE2CEF7-3FDE-4EBF-93DD-377700621CED}" type="slidenum">
              <a:rPr lang="en-US"/>
              <a:pPr>
                <a:defRPr/>
              </a:pPr>
              <a:t>‹#›</a:t>
            </a:fld>
            <a:r>
              <a:rPr lang="en-US"/>
              <a:t> -</a:t>
            </a:r>
          </a:p>
        </p:txBody>
      </p:sp>
    </p:spTree>
    <p:extLst>
      <p:ext uri="{BB962C8B-B14F-4D97-AF65-F5344CB8AC3E}">
        <p14:creationId xmlns:p14="http://schemas.microsoft.com/office/powerpoint/2010/main" val="330195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A0E3152C-0A59-43D0-99B1-D4487C25740F}" type="datetime1">
              <a:rPr lang="en-US"/>
              <a:pPr>
                <a:defRPr/>
              </a:pPr>
              <a:t>3/25/2014</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r>
              <a:rPr lang="en-US"/>
              <a:t>- </a:t>
            </a:r>
            <a:fld id="{4E7C6D9D-9194-4E99-9C2C-7B45C4A9F9B4}" type="slidenum">
              <a:rPr lang="en-US"/>
              <a:pPr>
                <a:defRPr/>
              </a:pPr>
              <a:t>‹#›</a:t>
            </a:fld>
            <a:r>
              <a:rPr lang="en-US"/>
              <a:t> -</a:t>
            </a:r>
          </a:p>
        </p:txBody>
      </p:sp>
    </p:spTree>
    <p:extLst>
      <p:ext uri="{BB962C8B-B14F-4D97-AF65-F5344CB8AC3E}">
        <p14:creationId xmlns:p14="http://schemas.microsoft.com/office/powerpoint/2010/main" val="136616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9BA3C78C-D3D5-47BC-BF30-F6FEAE095188}" type="datetime1">
              <a:rPr lang="en-US"/>
              <a:pPr>
                <a:defRPr/>
              </a:pPr>
              <a:t>3/25/2014</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r>
              <a:rPr lang="en-US"/>
              <a:t>- </a:t>
            </a:r>
            <a:fld id="{6C144CB4-95F8-455E-A4B9-F2A538FFC853}" type="slidenum">
              <a:rPr lang="en-US"/>
              <a:pPr>
                <a:defRPr/>
              </a:pPr>
              <a:t>‹#›</a:t>
            </a:fld>
            <a:r>
              <a:rPr lang="en-US"/>
              <a:t> -</a:t>
            </a:r>
          </a:p>
        </p:txBody>
      </p:sp>
    </p:spTree>
    <p:extLst>
      <p:ext uri="{BB962C8B-B14F-4D97-AF65-F5344CB8AC3E}">
        <p14:creationId xmlns:p14="http://schemas.microsoft.com/office/powerpoint/2010/main" val="105382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A59A3964-3F9D-4171-89CA-3A135AC6FDF6}" type="datetime1">
              <a:rPr lang="en-US"/>
              <a:pPr>
                <a:defRPr/>
              </a:pPr>
              <a:t>3/25/2014</a:t>
            </a:fld>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r>
              <a:rPr lang="en-US"/>
              <a:t>- </a:t>
            </a:r>
            <a:fld id="{EC4BCF2B-759E-4381-90BD-32556EE78A13}" type="slidenum">
              <a:rPr lang="en-US"/>
              <a:pPr>
                <a:defRPr/>
              </a:pPr>
              <a:t>‹#›</a:t>
            </a:fld>
            <a:r>
              <a:rPr lang="en-US"/>
              <a:t> -</a:t>
            </a:r>
          </a:p>
        </p:txBody>
      </p:sp>
    </p:spTree>
    <p:extLst>
      <p:ext uri="{BB962C8B-B14F-4D97-AF65-F5344CB8AC3E}">
        <p14:creationId xmlns:p14="http://schemas.microsoft.com/office/powerpoint/2010/main" val="4158458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966CC0C6-779F-48B9-862F-A9192A063371}" type="datetime1">
              <a:rPr lang="en-US"/>
              <a:pPr>
                <a:defRPr/>
              </a:pPr>
              <a:t>3/25/2014</a:t>
            </a:fld>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r>
              <a:rPr lang="en-US"/>
              <a:t>- </a:t>
            </a:r>
            <a:fld id="{A119B962-6E05-4D30-8A50-B80CDAF07737}" type="slidenum">
              <a:rPr lang="en-US"/>
              <a:pPr>
                <a:defRPr/>
              </a:pPr>
              <a:t>‹#›</a:t>
            </a:fld>
            <a:r>
              <a:rPr lang="en-US"/>
              <a:t> -</a:t>
            </a:r>
          </a:p>
        </p:txBody>
      </p:sp>
    </p:spTree>
    <p:extLst>
      <p:ext uri="{BB962C8B-B14F-4D97-AF65-F5344CB8AC3E}">
        <p14:creationId xmlns:p14="http://schemas.microsoft.com/office/powerpoint/2010/main" val="411307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DEFC51DF-CFFC-4FAF-BCE5-142AC4FE3D48}" type="datetime1">
              <a:rPr lang="en-US"/>
              <a:pPr>
                <a:defRPr/>
              </a:pPr>
              <a:t>3/25/2014</a:t>
            </a:fld>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r>
              <a:rPr lang="en-US"/>
              <a:t>- </a:t>
            </a:r>
            <a:fld id="{ACF8B6A8-FC91-4C8B-8E89-FBED9E2BC056}" type="slidenum">
              <a:rPr lang="en-US"/>
              <a:pPr>
                <a:defRPr/>
              </a:pPr>
              <a:t>‹#›</a:t>
            </a:fld>
            <a:r>
              <a:rPr lang="en-US"/>
              <a:t> -</a:t>
            </a:r>
          </a:p>
        </p:txBody>
      </p:sp>
    </p:spTree>
    <p:extLst>
      <p:ext uri="{BB962C8B-B14F-4D97-AF65-F5344CB8AC3E}">
        <p14:creationId xmlns:p14="http://schemas.microsoft.com/office/powerpoint/2010/main" val="2039158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498E1DB-3154-496E-9A60-53499E7165D7}" type="datetime1">
              <a:rPr lang="en-US"/>
              <a:pPr>
                <a:defRPr/>
              </a:pPr>
              <a:t>3/25/2014</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r>
              <a:rPr lang="en-US"/>
              <a:t>- </a:t>
            </a:r>
            <a:fld id="{B9BFC264-B7D3-413C-8988-1FCE05C378F8}" type="slidenum">
              <a:rPr lang="en-US"/>
              <a:pPr>
                <a:defRPr/>
              </a:pPr>
              <a:t>‹#›</a:t>
            </a:fld>
            <a:r>
              <a:rPr lang="en-US"/>
              <a:t> -</a:t>
            </a:r>
          </a:p>
        </p:txBody>
      </p:sp>
    </p:spTree>
    <p:extLst>
      <p:ext uri="{BB962C8B-B14F-4D97-AF65-F5344CB8AC3E}">
        <p14:creationId xmlns:p14="http://schemas.microsoft.com/office/powerpoint/2010/main" val="3695077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lIns="91440" tIns="45720" rIns="91440" bIns="4572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F2B86CC-1199-479F-B241-D052E9EA718C}" type="datetime1">
              <a:rPr lang="en-US"/>
              <a:pPr>
                <a:defRPr/>
              </a:pPr>
              <a:t>3/25/2014</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(c) 2012 by Power Auctions LLC</a:t>
            </a: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r>
              <a:rPr lang="en-US"/>
              <a:t>- </a:t>
            </a:r>
            <a:fld id="{5F2D0700-3C06-42B7-A865-17604D529413}" type="slidenum">
              <a:rPr lang="en-US"/>
              <a:pPr>
                <a:defRPr/>
              </a:pPr>
              <a:t>‹#›</a:t>
            </a:fld>
            <a:r>
              <a:rPr lang="en-US"/>
              <a:t> -</a:t>
            </a:r>
          </a:p>
        </p:txBody>
      </p:sp>
    </p:spTree>
    <p:extLst>
      <p:ext uri="{BB962C8B-B14F-4D97-AF65-F5344CB8AC3E}">
        <p14:creationId xmlns:p14="http://schemas.microsoft.com/office/powerpoint/2010/main" val="981100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userDrawn="1"/>
        </p:nvSpPr>
        <p:spPr bwMode="auto">
          <a:xfrm>
            <a:off x="0" y="0"/>
            <a:ext cx="9144000" cy="1219200"/>
          </a:xfrm>
          <a:prstGeom prst="rect">
            <a:avLst/>
          </a:prstGeom>
          <a:solidFill>
            <a:srgbClr val="272777"/>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a:p>
        </p:txBody>
      </p:sp>
      <p:sp>
        <p:nvSpPr>
          <p:cNvPr id="1027" name="Rectangle 2"/>
          <p:cNvSpPr>
            <a:spLocks noGrp="1" noChangeArrowheads="1"/>
          </p:cNvSpPr>
          <p:nvPr>
            <p:ph type="title"/>
          </p:nvPr>
        </p:nvSpPr>
        <p:spPr bwMode="auto">
          <a:xfrm>
            <a:off x="230188" y="150813"/>
            <a:ext cx="8763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842" tIns="45921" rIns="91842" bIns="45921"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5613" y="1598613"/>
            <a:ext cx="8232775" cy="472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842" tIns="45921" rIns="91842" bIns="4592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455613" y="6477000"/>
            <a:ext cx="2135187" cy="246063"/>
          </a:xfrm>
          <a:prstGeom prst="rect">
            <a:avLst/>
          </a:prstGeom>
          <a:noFill/>
          <a:ln w="9525">
            <a:noFill/>
            <a:miter lim="800000"/>
            <a:headEnd/>
            <a:tailEnd/>
          </a:ln>
        </p:spPr>
        <p:txBody>
          <a:bodyPr vert="horz" wrap="square" lIns="91842" tIns="45921" rIns="91842" bIns="45921" numCol="1" anchor="t" anchorCtr="0" compatLnSpc="1">
            <a:prstTxWarp prst="textNoShape">
              <a:avLst/>
            </a:prstTxWarp>
          </a:bodyPr>
          <a:lstStyle>
            <a:lvl1pPr>
              <a:defRPr>
                <a:cs typeface="Arial" charset="0"/>
              </a:defRPr>
            </a:lvl1pPr>
          </a:lstStyle>
          <a:p>
            <a:pPr>
              <a:defRPr/>
            </a:pPr>
            <a:fld id="{62C5929F-1287-49F3-BB3E-6023C9D97F7F}" type="datetime1">
              <a:rPr lang="en-US"/>
              <a:pPr>
                <a:defRPr/>
              </a:pPr>
              <a:t>3/25/2014</a:t>
            </a:fld>
            <a:endParaRPr lang="en-GB"/>
          </a:p>
        </p:txBody>
      </p:sp>
      <p:sp>
        <p:nvSpPr>
          <p:cNvPr id="1029" name="Rectangle 5"/>
          <p:cNvSpPr>
            <a:spLocks noGrp="1" noChangeArrowheads="1"/>
          </p:cNvSpPr>
          <p:nvPr>
            <p:ph type="ftr" sz="quarter" idx="3"/>
          </p:nvPr>
        </p:nvSpPr>
        <p:spPr bwMode="auto">
          <a:xfrm>
            <a:off x="5822950" y="6477000"/>
            <a:ext cx="2895600" cy="246063"/>
          </a:xfrm>
          <a:prstGeom prst="rect">
            <a:avLst/>
          </a:prstGeom>
          <a:noFill/>
          <a:ln w="9525">
            <a:noFill/>
            <a:miter lim="800000"/>
            <a:headEnd/>
            <a:tailEnd/>
          </a:ln>
        </p:spPr>
        <p:txBody>
          <a:bodyPr vert="horz" wrap="square" lIns="91842" tIns="45921" rIns="91842" bIns="45921" numCol="1" anchor="t" anchorCtr="0" compatLnSpc="1">
            <a:prstTxWarp prst="textNoShape">
              <a:avLst/>
            </a:prstTxWarp>
          </a:bodyPr>
          <a:lstStyle>
            <a:lvl1pPr algn="r">
              <a:defRPr>
                <a:cs typeface="Arial" charset="0"/>
              </a:defRPr>
            </a:lvl1pPr>
          </a:lstStyle>
          <a:p>
            <a:pPr>
              <a:defRPr/>
            </a:pPr>
            <a:r>
              <a:rPr lang="en-US"/>
              <a:t>Copyright (c) 2012 by Power Auctions LLC</a:t>
            </a:r>
            <a:endParaRPr lang="en-GB"/>
          </a:p>
        </p:txBody>
      </p:sp>
      <p:sp>
        <p:nvSpPr>
          <p:cNvPr id="1030" name="Rectangle 6"/>
          <p:cNvSpPr>
            <a:spLocks noGrp="1" noChangeArrowheads="1"/>
          </p:cNvSpPr>
          <p:nvPr>
            <p:ph type="sldNum" sz="quarter" idx="4"/>
          </p:nvPr>
        </p:nvSpPr>
        <p:spPr bwMode="auto">
          <a:xfrm>
            <a:off x="3503613" y="6481763"/>
            <a:ext cx="2136775" cy="241300"/>
          </a:xfrm>
          <a:prstGeom prst="rect">
            <a:avLst/>
          </a:prstGeom>
          <a:noFill/>
          <a:ln w="9525">
            <a:noFill/>
            <a:miter lim="800000"/>
            <a:headEnd/>
            <a:tailEnd/>
          </a:ln>
        </p:spPr>
        <p:txBody>
          <a:bodyPr vert="horz" wrap="square" lIns="91842" tIns="45921" rIns="91842" bIns="45921" numCol="1" anchor="t" anchorCtr="0" compatLnSpc="1">
            <a:prstTxWarp prst="textNoShape">
              <a:avLst/>
            </a:prstTxWarp>
          </a:bodyPr>
          <a:lstStyle>
            <a:lvl1pPr algn="ctr">
              <a:defRPr b="1">
                <a:solidFill>
                  <a:srgbClr val="333399"/>
                </a:solidFill>
                <a:cs typeface="Arial" charset="0"/>
              </a:defRPr>
            </a:lvl1pPr>
          </a:lstStyle>
          <a:p>
            <a:pPr>
              <a:defRPr/>
            </a:pPr>
            <a:r>
              <a:rPr lang="en-US"/>
              <a:t>- </a:t>
            </a:r>
            <a:fld id="{5C7E9F6A-A203-42FD-B1F3-029F759E2170}" type="slidenum">
              <a:rPr lang="en-US"/>
              <a:pPr>
                <a:defRPr/>
              </a:pPr>
              <a:t>‹#›</a:t>
            </a:fld>
            <a:r>
              <a:rPr lang="en-US"/>
              <a:t> -</a:t>
            </a:r>
          </a:p>
        </p:txBody>
      </p:sp>
    </p:spTree>
  </p:cSld>
  <p:clrMap bg1="lt1" tx1="dk1" bg2="lt2" tx2="dk2" accent1="accent1" accent2="accent2" accent3="accent3" accent4="accent4" accent5="accent5" accent6="accent6" hlink="hlink" folHlink="folHlink"/>
  <p:sldLayoutIdLst>
    <p:sldLayoutId id="2147484221" r:id="rId1"/>
    <p:sldLayoutId id="2147484209" r:id="rId2"/>
    <p:sldLayoutId id="2147484210" r:id="rId3"/>
    <p:sldLayoutId id="2147484211" r:id="rId4"/>
    <p:sldLayoutId id="2147484212" r:id="rId5"/>
    <p:sldLayoutId id="2147484213" r:id="rId6"/>
    <p:sldLayoutId id="2147484214" r:id="rId7"/>
    <p:sldLayoutId id="2147484215" r:id="rId8"/>
    <p:sldLayoutId id="2147484216" r:id="rId9"/>
    <p:sldLayoutId id="2147484217" r:id="rId10"/>
    <p:sldLayoutId id="2147484218" r:id="rId11"/>
    <p:sldLayoutId id="2147484219" r:id="rId12"/>
    <p:sldLayoutId id="2147484220" r:id="rId13"/>
  </p:sldLayoutIdLst>
  <p:timing>
    <p:tnLst>
      <p:par>
        <p:cTn id="1" dur="indefinite" restart="never" nodeType="tmRoot"/>
      </p:par>
    </p:tnLst>
  </p:timing>
  <p:hf hdr="0"/>
  <p:txStyles>
    <p:titleStyle>
      <a:lvl1pPr algn="l" defTabSz="919163" rtl="0" eaLnBrk="0" fontAlgn="base" hangingPunct="0">
        <a:spcBef>
          <a:spcPct val="0"/>
        </a:spcBef>
        <a:spcAft>
          <a:spcPct val="0"/>
        </a:spcAft>
        <a:defRPr sz="3200" b="1">
          <a:solidFill>
            <a:schemeClr val="bg1"/>
          </a:solidFill>
          <a:latin typeface="+mj-lt"/>
          <a:ea typeface="+mj-ea"/>
          <a:cs typeface="+mj-cs"/>
        </a:defRPr>
      </a:lvl1pPr>
      <a:lvl2pPr algn="l" defTabSz="919163" rtl="0" eaLnBrk="0" fontAlgn="base" hangingPunct="0">
        <a:spcBef>
          <a:spcPct val="0"/>
        </a:spcBef>
        <a:spcAft>
          <a:spcPct val="0"/>
        </a:spcAft>
        <a:defRPr sz="3200" b="1">
          <a:solidFill>
            <a:schemeClr val="bg1"/>
          </a:solidFill>
          <a:latin typeface="Calibri" pitchFamily="34" charset="0"/>
          <a:cs typeface="Arial" charset="0"/>
        </a:defRPr>
      </a:lvl2pPr>
      <a:lvl3pPr algn="l" defTabSz="919163" rtl="0" eaLnBrk="0" fontAlgn="base" hangingPunct="0">
        <a:spcBef>
          <a:spcPct val="0"/>
        </a:spcBef>
        <a:spcAft>
          <a:spcPct val="0"/>
        </a:spcAft>
        <a:defRPr sz="3200" b="1">
          <a:solidFill>
            <a:schemeClr val="bg1"/>
          </a:solidFill>
          <a:latin typeface="Calibri" pitchFamily="34" charset="0"/>
          <a:cs typeface="Arial" charset="0"/>
        </a:defRPr>
      </a:lvl3pPr>
      <a:lvl4pPr algn="l" defTabSz="919163" rtl="0" eaLnBrk="0" fontAlgn="base" hangingPunct="0">
        <a:spcBef>
          <a:spcPct val="0"/>
        </a:spcBef>
        <a:spcAft>
          <a:spcPct val="0"/>
        </a:spcAft>
        <a:defRPr sz="3200" b="1">
          <a:solidFill>
            <a:schemeClr val="bg1"/>
          </a:solidFill>
          <a:latin typeface="Calibri" pitchFamily="34" charset="0"/>
          <a:cs typeface="Arial" charset="0"/>
        </a:defRPr>
      </a:lvl4pPr>
      <a:lvl5pPr algn="l" defTabSz="919163" rtl="0" eaLnBrk="0" fontAlgn="base" hangingPunct="0">
        <a:spcBef>
          <a:spcPct val="0"/>
        </a:spcBef>
        <a:spcAft>
          <a:spcPct val="0"/>
        </a:spcAft>
        <a:defRPr sz="3200" b="1">
          <a:solidFill>
            <a:schemeClr val="bg1"/>
          </a:solidFill>
          <a:latin typeface="Calibri" pitchFamily="34" charset="0"/>
          <a:cs typeface="Arial" charset="0"/>
        </a:defRPr>
      </a:lvl5pPr>
      <a:lvl6pPr marL="457200" algn="l" rtl="0" fontAlgn="base">
        <a:spcBef>
          <a:spcPct val="0"/>
        </a:spcBef>
        <a:spcAft>
          <a:spcPct val="0"/>
        </a:spcAft>
        <a:defRPr sz="3200" b="1">
          <a:solidFill>
            <a:schemeClr val="bg1"/>
          </a:solidFill>
          <a:latin typeface="Calibri" pitchFamily="34" charset="0"/>
          <a:cs typeface="Arial" charset="0"/>
        </a:defRPr>
      </a:lvl6pPr>
      <a:lvl7pPr marL="914400" algn="l" rtl="0" fontAlgn="base">
        <a:spcBef>
          <a:spcPct val="0"/>
        </a:spcBef>
        <a:spcAft>
          <a:spcPct val="0"/>
        </a:spcAft>
        <a:defRPr sz="3200" b="1">
          <a:solidFill>
            <a:schemeClr val="bg1"/>
          </a:solidFill>
          <a:latin typeface="Calibri" pitchFamily="34" charset="0"/>
          <a:cs typeface="Arial" charset="0"/>
        </a:defRPr>
      </a:lvl7pPr>
      <a:lvl8pPr marL="1371600" algn="l" rtl="0" fontAlgn="base">
        <a:spcBef>
          <a:spcPct val="0"/>
        </a:spcBef>
        <a:spcAft>
          <a:spcPct val="0"/>
        </a:spcAft>
        <a:defRPr sz="3200" b="1">
          <a:solidFill>
            <a:schemeClr val="bg1"/>
          </a:solidFill>
          <a:latin typeface="Calibri" pitchFamily="34" charset="0"/>
          <a:cs typeface="Arial" charset="0"/>
        </a:defRPr>
      </a:lvl8pPr>
      <a:lvl9pPr marL="1828800" algn="l" rtl="0" fontAlgn="base">
        <a:spcBef>
          <a:spcPct val="0"/>
        </a:spcBef>
        <a:spcAft>
          <a:spcPct val="0"/>
        </a:spcAft>
        <a:defRPr sz="3200" b="1">
          <a:solidFill>
            <a:schemeClr val="bg1"/>
          </a:solidFill>
          <a:latin typeface="Calibri" pitchFamily="34" charset="0"/>
          <a:cs typeface="Arial" charset="0"/>
        </a:defRPr>
      </a:lvl9pPr>
    </p:titleStyle>
    <p:bodyStyle>
      <a:lvl1pPr marL="344488" indent="-344488" algn="l" defTabSz="919163" rtl="0" eaLnBrk="0" fontAlgn="base" hangingPunct="0">
        <a:spcBef>
          <a:spcPct val="40000"/>
        </a:spcBef>
        <a:spcAft>
          <a:spcPct val="0"/>
        </a:spcAft>
        <a:buClr>
          <a:schemeClr val="accent2"/>
        </a:buClr>
        <a:buChar char="•"/>
        <a:defRPr sz="2400">
          <a:solidFill>
            <a:schemeClr val="tx1"/>
          </a:solidFill>
          <a:latin typeface="+mn-lt"/>
          <a:ea typeface="+mn-ea"/>
          <a:cs typeface="+mn-cs"/>
        </a:defRPr>
      </a:lvl1pPr>
      <a:lvl2pPr marL="746125" indent="-287338" algn="l" defTabSz="919163" rtl="0" eaLnBrk="0" fontAlgn="base" hangingPunct="0">
        <a:spcBef>
          <a:spcPct val="40000"/>
        </a:spcBef>
        <a:spcAft>
          <a:spcPct val="0"/>
        </a:spcAft>
        <a:buClr>
          <a:schemeClr val="accent2"/>
        </a:buClr>
        <a:buFont typeface="Wingdings" pitchFamily="2" charset="2"/>
        <a:buChar char="§"/>
        <a:defRPr sz="2000">
          <a:solidFill>
            <a:schemeClr val="tx1"/>
          </a:solidFill>
          <a:latin typeface="+mn-lt"/>
          <a:cs typeface="+mn-cs"/>
        </a:defRPr>
      </a:lvl2pPr>
      <a:lvl3pPr marL="1147763" indent="-228600" algn="l" defTabSz="919163" rtl="0" eaLnBrk="0" fontAlgn="base" hangingPunct="0">
        <a:spcBef>
          <a:spcPct val="40000"/>
        </a:spcBef>
        <a:spcAft>
          <a:spcPct val="0"/>
        </a:spcAft>
        <a:buClr>
          <a:schemeClr val="accent2"/>
        </a:buClr>
        <a:buFont typeface="Wingdings" pitchFamily="2" charset="2"/>
        <a:buChar char="w"/>
        <a:defRPr>
          <a:solidFill>
            <a:schemeClr val="tx1"/>
          </a:solidFill>
          <a:latin typeface="+mn-lt"/>
          <a:cs typeface="+mn-cs"/>
        </a:defRPr>
      </a:lvl3pPr>
      <a:lvl4pPr marL="1606550" indent="-228600" algn="l" defTabSz="919163" rtl="0" eaLnBrk="0" fontAlgn="base" hangingPunct="0">
        <a:spcBef>
          <a:spcPct val="40000"/>
        </a:spcBef>
        <a:spcAft>
          <a:spcPct val="0"/>
        </a:spcAft>
        <a:buChar char="–"/>
        <a:defRPr sz="1600">
          <a:solidFill>
            <a:schemeClr val="tx1"/>
          </a:solidFill>
          <a:latin typeface="+mn-lt"/>
          <a:cs typeface="+mn-cs"/>
        </a:defRPr>
      </a:lvl4pPr>
      <a:lvl5pPr marL="2066925" indent="-230188" algn="l" defTabSz="919163" rtl="0" eaLnBrk="0" fontAlgn="base" hangingPunct="0">
        <a:spcBef>
          <a:spcPct val="40000"/>
        </a:spcBef>
        <a:spcAft>
          <a:spcPct val="0"/>
        </a:spcAft>
        <a:buChar char="»"/>
        <a:defRPr sz="1600">
          <a:solidFill>
            <a:schemeClr val="tx1"/>
          </a:solidFill>
          <a:latin typeface="+mn-lt"/>
          <a:cs typeface="+mn-cs"/>
        </a:defRPr>
      </a:lvl5pPr>
      <a:lvl6pPr marL="2514600" indent="-228600" algn="l" rtl="0" fontAlgn="base">
        <a:spcBef>
          <a:spcPct val="40000"/>
        </a:spcBef>
        <a:spcAft>
          <a:spcPct val="0"/>
        </a:spcAft>
        <a:buChar char="»"/>
        <a:defRPr sz="1600">
          <a:solidFill>
            <a:schemeClr val="tx1"/>
          </a:solidFill>
          <a:latin typeface="+mn-lt"/>
          <a:cs typeface="+mn-cs"/>
        </a:defRPr>
      </a:lvl6pPr>
      <a:lvl7pPr marL="2971800" indent="-228600" algn="l" rtl="0" fontAlgn="base">
        <a:spcBef>
          <a:spcPct val="40000"/>
        </a:spcBef>
        <a:spcAft>
          <a:spcPct val="0"/>
        </a:spcAft>
        <a:buChar char="»"/>
        <a:defRPr sz="1600">
          <a:solidFill>
            <a:schemeClr val="tx1"/>
          </a:solidFill>
          <a:latin typeface="+mn-lt"/>
          <a:cs typeface="+mn-cs"/>
        </a:defRPr>
      </a:lvl7pPr>
      <a:lvl8pPr marL="3429000" indent="-228600" algn="l" rtl="0" fontAlgn="base">
        <a:spcBef>
          <a:spcPct val="40000"/>
        </a:spcBef>
        <a:spcAft>
          <a:spcPct val="0"/>
        </a:spcAft>
        <a:buChar char="»"/>
        <a:defRPr sz="1600">
          <a:solidFill>
            <a:schemeClr val="tx1"/>
          </a:solidFill>
          <a:latin typeface="+mn-lt"/>
          <a:cs typeface="+mn-cs"/>
        </a:defRPr>
      </a:lvl8pPr>
      <a:lvl9pPr marL="3886200" indent="-228600" algn="l" rtl="0" fontAlgn="base">
        <a:spcBef>
          <a:spcPct val="4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image" Target="../media/image1.wmf"/><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image" Target="../media/image1.wmf"/><Relationship Id="rId4" Type="http://schemas.openxmlformats.org/officeDocument/2006/relationships/oleObject" Target="../embeddings/oleObject2.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4.emf"/><Relationship Id="rId5" Type="http://schemas.openxmlformats.org/officeDocument/2006/relationships/image" Target="../media/image1.wmf"/><Relationship Id="rId4" Type="http://schemas.openxmlformats.org/officeDocument/2006/relationships/oleObject" Target="../embeddings/oleObject3.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0" y="5017778"/>
            <a:ext cx="9144000" cy="18470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dirty="0"/>
          </a:p>
        </p:txBody>
      </p:sp>
      <p:sp>
        <p:nvSpPr>
          <p:cNvPr id="3075" name="Rectangle 4"/>
          <p:cNvSpPr>
            <a:spLocks noGrp="1" noChangeArrowheads="1"/>
          </p:cNvSpPr>
          <p:nvPr>
            <p:ph type="ctrTitle"/>
          </p:nvPr>
        </p:nvSpPr>
        <p:spPr>
          <a:xfrm>
            <a:off x="685800" y="1061126"/>
            <a:ext cx="7772400" cy="1470025"/>
          </a:xfrm>
        </p:spPr>
        <p:txBody>
          <a:bodyPr/>
          <a:lstStyle/>
          <a:p>
            <a:pPr eaLnBrk="1" hangingPunct="1"/>
            <a:r>
              <a:rPr lang="en-GB" sz="4000" dirty="0" smtClean="0"/>
              <a:t>Market Design and the Evolution of the Combinatorial </a:t>
            </a:r>
            <a:r>
              <a:rPr lang="en-GB" sz="4000" dirty="0" err="1" smtClean="0"/>
              <a:t>Clock</a:t>
            </a:r>
            <a:r>
              <a:rPr lang="en-GB" sz="4000" dirty="0" err="1" smtClean="0">
                <a:sym typeface="Symbol"/>
              </a:rPr>
              <a:t></a:t>
            </a:r>
            <a:r>
              <a:rPr lang="en-GB" sz="4000" dirty="0" err="1" smtClean="0"/>
              <a:t>Auction</a:t>
            </a:r>
            <a:endParaRPr lang="en-GB" sz="4000" baseline="20000" dirty="0"/>
          </a:p>
        </p:txBody>
      </p:sp>
      <p:sp>
        <p:nvSpPr>
          <p:cNvPr id="3076" name="Rectangle 5"/>
          <p:cNvSpPr>
            <a:spLocks noGrp="1" noChangeArrowheads="1"/>
          </p:cNvSpPr>
          <p:nvPr>
            <p:ph type="subTitle" idx="1"/>
          </p:nvPr>
        </p:nvSpPr>
        <p:spPr>
          <a:xfrm>
            <a:off x="1371600" y="3324198"/>
            <a:ext cx="6400800" cy="1752600"/>
          </a:xfrm>
        </p:spPr>
        <p:txBody>
          <a:bodyPr/>
          <a:lstStyle/>
          <a:p>
            <a:pPr eaLnBrk="1" hangingPunct="1">
              <a:spcBef>
                <a:spcPts val="0"/>
              </a:spcBef>
            </a:pPr>
            <a:endParaRPr lang="en-US" sz="800" b="1" dirty="0" smtClean="0">
              <a:solidFill>
                <a:schemeClr val="bg1"/>
              </a:solidFill>
            </a:endParaRPr>
          </a:p>
          <a:p>
            <a:pPr eaLnBrk="1" hangingPunct="1">
              <a:spcBef>
                <a:spcPts val="0"/>
              </a:spcBef>
            </a:pPr>
            <a:r>
              <a:rPr lang="en-US" b="1" dirty="0" smtClean="0">
                <a:solidFill>
                  <a:schemeClr val="bg1"/>
                </a:solidFill>
              </a:rPr>
              <a:t>Lawrence M. Ausubel, University of Maryland</a:t>
            </a:r>
          </a:p>
          <a:p>
            <a:pPr eaLnBrk="1" hangingPunct="1">
              <a:spcBef>
                <a:spcPts val="360"/>
              </a:spcBef>
            </a:pPr>
            <a:r>
              <a:rPr lang="en-US" b="1" dirty="0" smtClean="0">
                <a:solidFill>
                  <a:schemeClr val="bg1"/>
                </a:solidFill>
              </a:rPr>
              <a:t>Oleg V. Baranov, University of Colorado</a:t>
            </a:r>
          </a:p>
          <a:p>
            <a:pPr eaLnBrk="1" hangingPunct="1">
              <a:spcBef>
                <a:spcPts val="360"/>
              </a:spcBef>
            </a:pPr>
            <a:r>
              <a:rPr lang="en-US" b="1" dirty="0" smtClean="0">
                <a:solidFill>
                  <a:schemeClr val="bg1"/>
                </a:solidFill>
              </a:rPr>
              <a:t>5 January 2014</a:t>
            </a:r>
            <a:endParaRPr lang="en-GB" b="1" dirty="0">
              <a:solidFill>
                <a:schemeClr val="bg1"/>
              </a:solidFill>
            </a:endParaRPr>
          </a:p>
        </p:txBody>
      </p:sp>
      <p:sp>
        <p:nvSpPr>
          <p:cNvPr id="3077" name="Rectangle 9"/>
          <p:cNvSpPr>
            <a:spLocks noChangeArrowheads="1"/>
          </p:cNvSpPr>
          <p:nvPr/>
        </p:nvSpPr>
        <p:spPr bwMode="auto">
          <a:xfrm>
            <a:off x="0" y="4911725"/>
            <a:ext cx="9144000" cy="131763"/>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a:p>
        </p:txBody>
      </p:sp>
      <p:sp>
        <p:nvSpPr>
          <p:cNvPr id="2" name="TextBox 1"/>
          <p:cNvSpPr txBox="1"/>
          <p:nvPr/>
        </p:nvSpPr>
        <p:spPr>
          <a:xfrm>
            <a:off x="728283" y="5219364"/>
            <a:ext cx="7897827" cy="384080"/>
          </a:xfrm>
          <a:prstGeom prst="rect">
            <a:avLst/>
          </a:prstGeom>
          <a:noFill/>
        </p:spPr>
        <p:txBody>
          <a:bodyPr wrap="square" rtlCol="0">
            <a:spAutoFit/>
          </a:bodyPr>
          <a:lstStyle/>
          <a:p>
            <a:pPr>
              <a:lnSpc>
                <a:spcPts val="2400"/>
              </a:lnSpc>
            </a:pPr>
            <a:r>
              <a:rPr lang="en-US" sz="1800" b="1" dirty="0" smtClean="0"/>
              <a:t>     </a:t>
            </a:r>
            <a:endParaRPr lang="en-US" sz="1800" b="1" dirty="0"/>
          </a:p>
        </p:txBody>
      </p:sp>
    </p:spTree>
    <p:extLst>
      <p:ext uri="{BB962C8B-B14F-4D97-AF65-F5344CB8AC3E}">
        <p14:creationId xmlns:p14="http://schemas.microsoft.com/office/powerpoint/2010/main" val="817675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10</a:t>
            </a:fld>
            <a:endParaRPr lang="en-GB" altLang="en-US" sz="1200" dirty="0"/>
          </a:p>
        </p:txBody>
      </p:sp>
      <p:sp>
        <p:nvSpPr>
          <p:cNvPr id="17412" name="Title 1"/>
          <p:cNvSpPr>
            <a:spLocks noGrp="1"/>
          </p:cNvSpPr>
          <p:nvPr>
            <p:ph type="title" idx="4294967295"/>
          </p:nvPr>
        </p:nvSpPr>
        <p:spPr/>
        <p:txBody>
          <a:bodyPr/>
          <a:lstStyle/>
          <a:p>
            <a:r>
              <a:rPr lang="en-GB" sz="2900" dirty="0" smtClean="0"/>
              <a:t>XOR versus OR bids</a:t>
            </a:r>
          </a:p>
        </p:txBody>
      </p:sp>
      <p:sp>
        <p:nvSpPr>
          <p:cNvPr id="17413" name="Content Placeholder 2"/>
          <p:cNvSpPr>
            <a:spLocks noGrp="1"/>
          </p:cNvSpPr>
          <p:nvPr>
            <p:ph idx="4294967295"/>
          </p:nvPr>
        </p:nvSpPr>
        <p:spPr>
          <a:xfrm>
            <a:off x="455613" y="1371600"/>
            <a:ext cx="8558914" cy="4935538"/>
          </a:xfrm>
        </p:spPr>
        <p:txBody>
          <a:bodyPr/>
          <a:lstStyle/>
          <a:p>
            <a:pPr>
              <a:defRPr/>
            </a:pPr>
            <a:r>
              <a:rPr lang="en-US" b="1" dirty="0" smtClean="0"/>
              <a:t>In the current version of the CCA, all bids by a given bidder are treated as </a:t>
            </a:r>
            <a:r>
              <a:rPr lang="en-US" b="1" i="1" dirty="0" smtClean="0"/>
              <a:t>mutually exclusive</a:t>
            </a:r>
            <a:r>
              <a:rPr lang="en-US" b="1" dirty="0" smtClean="0"/>
              <a:t> (“XOR” bids)</a:t>
            </a:r>
            <a:endParaRPr lang="en-US" b="1" dirty="0"/>
          </a:p>
          <a:p>
            <a:pPr lvl="1">
              <a:defRPr/>
            </a:pPr>
            <a:r>
              <a:rPr lang="en-US" sz="2200" b="1" dirty="0" smtClean="0"/>
              <a:t>There is a good reason for this: otherwise, a bidder cannot express “I would like A or B, but not both”</a:t>
            </a:r>
          </a:p>
          <a:p>
            <a:pPr lvl="1">
              <a:spcBef>
                <a:spcPts val="600"/>
              </a:spcBef>
              <a:defRPr/>
            </a:pPr>
            <a:r>
              <a:rPr lang="en-US" sz="2200" b="1" dirty="0" smtClean="0">
                <a:sym typeface="Symbol"/>
              </a:rPr>
              <a:t>Or, to put it differently, an XOR bidding language is fully general</a:t>
            </a:r>
          </a:p>
          <a:p>
            <a:pPr lvl="1">
              <a:spcBef>
                <a:spcPts val="600"/>
              </a:spcBef>
              <a:defRPr/>
            </a:pPr>
            <a:r>
              <a:rPr lang="en-US" sz="2200" b="1" dirty="0" smtClean="0">
                <a:sym typeface="Symbol"/>
              </a:rPr>
              <a:t>However, with </a:t>
            </a:r>
            <a:r>
              <a:rPr lang="en-US" sz="2200" b="1" i="1" dirty="0" smtClean="0">
                <a:sym typeface="Symbol"/>
              </a:rPr>
              <a:t>N</a:t>
            </a:r>
            <a:r>
              <a:rPr lang="en-US" sz="2200" b="1" dirty="0" smtClean="0">
                <a:sym typeface="Symbol"/>
              </a:rPr>
              <a:t> regional licenses, there are 2</a:t>
            </a:r>
            <a:r>
              <a:rPr lang="en-US" sz="2200" b="1" i="1" baseline="30000" dirty="0" smtClean="0">
                <a:sym typeface="Symbol"/>
              </a:rPr>
              <a:t>N</a:t>
            </a:r>
            <a:r>
              <a:rPr lang="en-US" sz="2200" b="1" dirty="0" smtClean="0">
                <a:sym typeface="Symbol"/>
              </a:rPr>
              <a:t> possible packages</a:t>
            </a:r>
          </a:p>
          <a:p>
            <a:pPr lvl="1">
              <a:spcBef>
                <a:spcPts val="600"/>
              </a:spcBef>
              <a:defRPr/>
            </a:pPr>
            <a:r>
              <a:rPr lang="en-US" sz="2200" b="1" dirty="0" smtClean="0">
                <a:sym typeface="Symbol"/>
              </a:rPr>
              <a:t>Thus, it may become difficult for a bidder to express valuations for all relevant packages</a:t>
            </a:r>
          </a:p>
          <a:p>
            <a:pPr lvl="1">
              <a:spcBef>
                <a:spcPts val="600"/>
              </a:spcBef>
              <a:defRPr/>
            </a:pPr>
            <a:r>
              <a:rPr lang="en-US" sz="2200" b="1" dirty="0" smtClean="0">
                <a:sym typeface="Symbol"/>
              </a:rPr>
              <a:t>It may also contribute to the “missing bid problem”</a:t>
            </a:r>
            <a:endParaRPr lang="en-US" sz="2200" b="1" dirty="0" smtClean="0"/>
          </a:p>
          <a:p>
            <a:pPr>
              <a:defRPr/>
            </a:pPr>
            <a:r>
              <a:rPr lang="en-US" b="1" dirty="0" smtClean="0"/>
              <a:t>A modest enhancement would be to permit bidders, on a voluntary basis, to include supplementary bids that may be accepted on an </a:t>
            </a:r>
            <a:r>
              <a:rPr lang="en-US" b="1" i="1" dirty="0" smtClean="0"/>
              <a:t>and/or</a:t>
            </a:r>
            <a:r>
              <a:rPr lang="en-US" b="1" dirty="0" smtClean="0"/>
              <a:t> basis (“OR” bids)</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40326464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11</a:t>
            </a:fld>
            <a:endParaRPr lang="en-GB" altLang="en-US" sz="1200" dirty="0"/>
          </a:p>
        </p:txBody>
      </p:sp>
      <p:sp>
        <p:nvSpPr>
          <p:cNvPr id="17412" name="Title 1"/>
          <p:cNvSpPr>
            <a:spLocks noGrp="1"/>
          </p:cNvSpPr>
          <p:nvPr>
            <p:ph type="title" idx="4294967295"/>
          </p:nvPr>
        </p:nvSpPr>
        <p:spPr/>
        <p:txBody>
          <a:bodyPr/>
          <a:lstStyle/>
          <a:p>
            <a:r>
              <a:rPr lang="en-GB" sz="2900" dirty="0" smtClean="0"/>
              <a:t>An Example of a Collection of OR bids</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smtClean="0"/>
              <a:t>Suppose that a bidder’s Final Clock Package is {A, B, C}, while the licenses D, E and F are unsold</a:t>
            </a:r>
          </a:p>
          <a:p>
            <a:pPr>
              <a:defRPr/>
            </a:pPr>
            <a:r>
              <a:rPr lang="en-US" b="1" dirty="0" smtClean="0"/>
              <a:t>A bidder might submit a bid for a base package of {A, B, C} together with OR bids for D, E and F</a:t>
            </a:r>
          </a:p>
          <a:p>
            <a:pPr>
              <a:defRPr/>
            </a:pPr>
            <a:r>
              <a:rPr lang="en-US" b="1" dirty="0" smtClean="0"/>
              <a:t>Submitting this is the same as enumerating XOR bids for:</a:t>
            </a:r>
            <a:endParaRPr lang="en-US" b="1" dirty="0"/>
          </a:p>
          <a:p>
            <a:pPr lvl="1">
              <a:defRPr/>
            </a:pPr>
            <a:r>
              <a:rPr lang="en-US" sz="2200" b="1" dirty="0" smtClean="0"/>
              <a:t>{A, B, C}</a:t>
            </a:r>
          </a:p>
          <a:p>
            <a:pPr lvl="1">
              <a:spcBef>
                <a:spcPts val="600"/>
              </a:spcBef>
              <a:defRPr/>
            </a:pPr>
            <a:r>
              <a:rPr lang="en-US" sz="2200" b="1" dirty="0" smtClean="0">
                <a:sym typeface="Symbol"/>
              </a:rPr>
              <a:t>{A, B, C, D}</a:t>
            </a:r>
          </a:p>
          <a:p>
            <a:pPr lvl="1">
              <a:spcBef>
                <a:spcPts val="600"/>
              </a:spcBef>
              <a:defRPr/>
            </a:pPr>
            <a:r>
              <a:rPr lang="en-US" sz="2200" b="1" dirty="0" smtClean="0">
                <a:sym typeface="Symbol"/>
              </a:rPr>
              <a:t>{A, B, C, E}</a:t>
            </a:r>
          </a:p>
          <a:p>
            <a:pPr lvl="1">
              <a:spcBef>
                <a:spcPts val="600"/>
              </a:spcBef>
              <a:defRPr/>
            </a:pPr>
            <a:r>
              <a:rPr lang="en-US" sz="2200" b="1" dirty="0" smtClean="0">
                <a:sym typeface="Symbol"/>
              </a:rPr>
              <a:t>{A, B, C, F}</a:t>
            </a:r>
          </a:p>
          <a:p>
            <a:pPr lvl="1">
              <a:spcBef>
                <a:spcPts val="600"/>
              </a:spcBef>
              <a:defRPr/>
            </a:pPr>
            <a:r>
              <a:rPr lang="en-US" sz="2200" b="1" dirty="0" smtClean="0">
                <a:sym typeface="Symbol"/>
              </a:rPr>
              <a:t>{A, B, C, D, E}, etc.</a:t>
            </a:r>
          </a:p>
          <a:p>
            <a:pPr>
              <a:defRPr/>
            </a:pPr>
            <a:r>
              <a:rPr lang="en-US" b="1" dirty="0" smtClean="0"/>
              <a:t>This imposes an additive structure on bidders’ valuations, which may be a reasonable approximation on the margin</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15241385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1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41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41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12</a:t>
            </a:fld>
            <a:endParaRPr lang="en-GB" altLang="en-US" sz="1200" dirty="0"/>
          </a:p>
        </p:txBody>
      </p:sp>
      <p:sp>
        <p:nvSpPr>
          <p:cNvPr id="17412" name="Title 1"/>
          <p:cNvSpPr>
            <a:spLocks noGrp="1"/>
          </p:cNvSpPr>
          <p:nvPr>
            <p:ph type="title" idx="4294967295"/>
          </p:nvPr>
        </p:nvSpPr>
        <p:spPr/>
        <p:txBody>
          <a:bodyPr/>
          <a:lstStyle/>
          <a:p>
            <a:r>
              <a:rPr lang="en-GB" sz="2900" dirty="0" smtClean="0"/>
              <a:t>OR bids</a:t>
            </a:r>
          </a:p>
        </p:txBody>
      </p:sp>
      <p:sp>
        <p:nvSpPr>
          <p:cNvPr id="17413" name="Content Placeholder 2"/>
          <p:cNvSpPr>
            <a:spLocks noGrp="1"/>
          </p:cNvSpPr>
          <p:nvPr>
            <p:ph idx="4294967295"/>
          </p:nvPr>
        </p:nvSpPr>
        <p:spPr>
          <a:xfrm>
            <a:off x="455613" y="1371600"/>
            <a:ext cx="8558914" cy="4935538"/>
          </a:xfrm>
        </p:spPr>
        <p:txBody>
          <a:bodyPr/>
          <a:lstStyle/>
          <a:p>
            <a:pPr>
              <a:defRPr/>
            </a:pPr>
            <a:r>
              <a:rPr lang="en-US" b="1" dirty="0" smtClean="0"/>
              <a:t>OR bidding languages have been used successfully in sealed-bid combinatorial environments</a:t>
            </a:r>
          </a:p>
          <a:p>
            <a:pPr>
              <a:defRPr/>
            </a:pPr>
            <a:r>
              <a:rPr lang="en-US" b="1" dirty="0"/>
              <a:t>A large number of OR bids tagged onto a base bid might cause a bidder to lose control over how much he wins, but control can be regained by adding control elements such as a </a:t>
            </a:r>
            <a:r>
              <a:rPr lang="en-US" b="1" dirty="0" smtClean="0"/>
              <a:t>size</a:t>
            </a:r>
            <a:r>
              <a:rPr lang="en-US" dirty="0" smtClean="0"/>
              <a:t>‑</a:t>
            </a:r>
            <a:r>
              <a:rPr lang="en-US" b="1" dirty="0" smtClean="0"/>
              <a:t>of</a:t>
            </a:r>
            <a:r>
              <a:rPr lang="en-US" dirty="0" smtClean="0"/>
              <a:t>‑</a:t>
            </a:r>
            <a:r>
              <a:rPr lang="en-US" b="1" dirty="0" smtClean="0"/>
              <a:t>package </a:t>
            </a:r>
            <a:r>
              <a:rPr lang="en-US" b="1" dirty="0"/>
              <a:t>limit or a bid-amount </a:t>
            </a:r>
            <a:r>
              <a:rPr lang="en-US" b="1" dirty="0" smtClean="0"/>
              <a:t>limit defined by the bidder</a:t>
            </a:r>
            <a:endParaRPr lang="en-US" b="1" dirty="0"/>
          </a:p>
          <a:p>
            <a:pPr>
              <a:defRPr/>
            </a:pPr>
            <a:r>
              <a:rPr lang="en-US" b="1" dirty="0" smtClean="0"/>
              <a:t>One </a:t>
            </a:r>
            <a:r>
              <a:rPr lang="en-US" b="1" dirty="0"/>
              <a:t>(perhaps the biggest) challenge with </a:t>
            </a:r>
            <a:r>
              <a:rPr lang="en-US" b="1" dirty="0" smtClean="0"/>
              <a:t>introducing OR bids into the CCA is integrating them with an effective activity rule</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16596203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0" y="5017778"/>
            <a:ext cx="9144000" cy="18470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dirty="0"/>
          </a:p>
        </p:txBody>
      </p:sp>
      <p:sp>
        <p:nvSpPr>
          <p:cNvPr id="3075" name="Rectangle 4"/>
          <p:cNvSpPr>
            <a:spLocks noGrp="1" noChangeArrowheads="1"/>
          </p:cNvSpPr>
          <p:nvPr>
            <p:ph type="ctrTitle"/>
          </p:nvPr>
        </p:nvSpPr>
        <p:spPr>
          <a:xfrm>
            <a:off x="685800" y="1821774"/>
            <a:ext cx="7772400" cy="1470025"/>
          </a:xfrm>
        </p:spPr>
        <p:txBody>
          <a:bodyPr/>
          <a:lstStyle/>
          <a:p>
            <a:pPr eaLnBrk="1" hangingPunct="1"/>
            <a:r>
              <a:rPr lang="en-GB" sz="4000" dirty="0" smtClean="0"/>
              <a:t>Part II:</a:t>
            </a:r>
            <a:br>
              <a:rPr lang="en-GB" sz="4000" dirty="0" smtClean="0"/>
            </a:br>
            <a:r>
              <a:rPr lang="en-GB" sz="4000" dirty="0" smtClean="0"/>
              <a:t>Activity Rules</a:t>
            </a:r>
            <a:endParaRPr lang="en-GB" sz="4000" baseline="20000" dirty="0"/>
          </a:p>
        </p:txBody>
      </p:sp>
      <p:sp>
        <p:nvSpPr>
          <p:cNvPr id="3077" name="Rectangle 9"/>
          <p:cNvSpPr>
            <a:spLocks noChangeArrowheads="1"/>
          </p:cNvSpPr>
          <p:nvPr/>
        </p:nvSpPr>
        <p:spPr bwMode="auto">
          <a:xfrm>
            <a:off x="0" y="4911725"/>
            <a:ext cx="9144000" cy="131763"/>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a:p>
        </p:txBody>
      </p:sp>
    </p:spTree>
    <p:extLst>
      <p:ext uri="{BB962C8B-B14F-4D97-AF65-F5344CB8AC3E}">
        <p14:creationId xmlns:p14="http://schemas.microsoft.com/office/powerpoint/2010/main" val="1294005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14</a:t>
            </a:fld>
            <a:endParaRPr lang="en-GB" altLang="en-US" sz="1200" dirty="0"/>
          </a:p>
        </p:txBody>
      </p:sp>
      <p:sp>
        <p:nvSpPr>
          <p:cNvPr id="17412" name="Title 1"/>
          <p:cNvSpPr>
            <a:spLocks noGrp="1"/>
          </p:cNvSpPr>
          <p:nvPr>
            <p:ph type="title" idx="4294967295"/>
          </p:nvPr>
        </p:nvSpPr>
        <p:spPr/>
        <p:txBody>
          <a:bodyPr/>
          <a:lstStyle/>
          <a:p>
            <a:r>
              <a:rPr lang="en-GB" sz="2900" dirty="0" smtClean="0"/>
              <a:t>Current Activity Rules</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smtClean="0"/>
              <a:t>Activity rules are intended to prevent “bid sniping”: a bidder must submit bids in early rounds of the clock stage in order to be allowed to continue to submit bids in later rounds (and in the supplementary round)</a:t>
            </a:r>
            <a:endParaRPr lang="en-US" b="1" dirty="0"/>
          </a:p>
          <a:p>
            <a:pPr>
              <a:defRPr/>
            </a:pPr>
            <a:r>
              <a:rPr lang="en-US" b="1" dirty="0" smtClean="0"/>
              <a:t>Spectrum auctions have traditionally required monotonicity in eligibility points</a:t>
            </a:r>
            <a:endParaRPr lang="en-US" b="1" dirty="0"/>
          </a:p>
          <a:p>
            <a:pPr>
              <a:defRPr/>
            </a:pPr>
            <a:r>
              <a:rPr lang="en-US" b="1" dirty="0" smtClean="0"/>
              <a:t>But this approach bumps up against the following result:</a:t>
            </a:r>
          </a:p>
          <a:p>
            <a:pPr lvl="1">
              <a:defRPr/>
            </a:pPr>
            <a:r>
              <a:rPr lang="en-US" sz="2200" b="1" u="sng" dirty="0" smtClean="0"/>
              <a:t>Theorem</a:t>
            </a:r>
            <a:r>
              <a:rPr lang="en-US" sz="2200" b="1" dirty="0" smtClean="0"/>
              <a:t>: For any choice of eligibility points, there exist bidder valuations and price histories such that the bidder is prevented from bidding its true valuations by an activity rule requiring monotonicity in eligibility points; and if bidders attempt to bid straightforwardly, the outcome will necessarily be inefficient</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0141590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15</a:t>
            </a:fld>
            <a:endParaRPr lang="en-GB" altLang="en-US" sz="1200" dirty="0"/>
          </a:p>
        </p:txBody>
      </p:sp>
      <p:sp>
        <p:nvSpPr>
          <p:cNvPr id="17412" name="Title 1"/>
          <p:cNvSpPr>
            <a:spLocks noGrp="1"/>
          </p:cNvSpPr>
          <p:nvPr>
            <p:ph type="title" idx="4294967295"/>
          </p:nvPr>
        </p:nvSpPr>
        <p:spPr/>
        <p:txBody>
          <a:bodyPr/>
          <a:lstStyle/>
          <a:p>
            <a:r>
              <a:rPr lang="en-GB" sz="2900" dirty="0" smtClean="0"/>
              <a:t>Current Activity Rules</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smtClean="0"/>
              <a:t>A few CCAs (Ireland, Australia, Canada) have incorporated revealed preference considerations:</a:t>
            </a:r>
            <a:endParaRPr lang="en-US" b="1" dirty="0"/>
          </a:p>
          <a:p>
            <a:pPr lvl="1">
              <a:defRPr/>
            </a:pPr>
            <a:r>
              <a:rPr lang="en-US" sz="2200" b="1" dirty="0" smtClean="0"/>
              <a:t>WARP:  (</a:t>
            </a:r>
            <a:r>
              <a:rPr lang="en-US" sz="2200" b="1" i="1" dirty="0" err="1" smtClean="0"/>
              <a:t>p</a:t>
            </a:r>
            <a:r>
              <a:rPr lang="en-US" b="1" i="1" baseline="-25000" dirty="0" err="1" smtClean="0"/>
              <a:t>s</a:t>
            </a:r>
            <a:r>
              <a:rPr lang="en-US" b="1" dirty="0" smtClean="0"/>
              <a:t> </a:t>
            </a:r>
            <a:r>
              <a:rPr lang="en-US" sz="2200" b="1" dirty="0" smtClean="0"/>
              <a:t>– </a:t>
            </a:r>
            <a:r>
              <a:rPr lang="en-US" sz="2200" b="1" i="1" dirty="0" err="1" smtClean="0"/>
              <a:t>p</a:t>
            </a:r>
            <a:r>
              <a:rPr lang="en-US" b="1" i="1" baseline="-25000" dirty="0" err="1" smtClean="0"/>
              <a:t>t</a:t>
            </a:r>
            <a:r>
              <a:rPr lang="en-US" sz="2200" b="1" dirty="0" smtClean="0"/>
              <a:t>)</a:t>
            </a:r>
            <a:r>
              <a:rPr lang="en-US" b="1" dirty="0" smtClean="0"/>
              <a:t> </a:t>
            </a:r>
            <a:r>
              <a:rPr lang="en-US" sz="1600" dirty="0" smtClean="0">
                <a:sym typeface="Symbol"/>
              </a:rPr>
              <a:t></a:t>
            </a:r>
            <a:r>
              <a:rPr lang="en-US" b="1" dirty="0" smtClean="0"/>
              <a:t> </a:t>
            </a:r>
            <a:r>
              <a:rPr lang="en-US" sz="2200" b="1" dirty="0" smtClean="0"/>
              <a:t>(</a:t>
            </a:r>
            <a:r>
              <a:rPr lang="en-US" sz="2200" b="1" i="1" dirty="0" err="1" smtClean="0"/>
              <a:t>x</a:t>
            </a:r>
            <a:r>
              <a:rPr lang="en-US" b="1" i="1" baseline="-25000" dirty="0" err="1" smtClean="0"/>
              <a:t>s</a:t>
            </a:r>
            <a:r>
              <a:rPr lang="en-US" sz="2200" b="1" dirty="0" smtClean="0"/>
              <a:t> – </a:t>
            </a:r>
            <a:r>
              <a:rPr lang="en-US" sz="2200" b="1" i="1" dirty="0" err="1" smtClean="0"/>
              <a:t>x</a:t>
            </a:r>
            <a:r>
              <a:rPr lang="en-US" b="1" i="1" baseline="-25000" dirty="0" err="1" smtClean="0"/>
              <a:t>t</a:t>
            </a:r>
            <a:r>
              <a:rPr lang="en-US" sz="2200" b="1" dirty="0" smtClean="0"/>
              <a:t>) </a:t>
            </a:r>
            <a:r>
              <a:rPr lang="en-US" sz="2200" b="1" dirty="0" smtClean="0">
                <a:sym typeface="Symbol"/>
              </a:rPr>
              <a:t> 0, for </a:t>
            </a:r>
            <a:r>
              <a:rPr lang="en-US" sz="2200" b="1" i="1" dirty="0">
                <a:sym typeface="Symbol"/>
              </a:rPr>
              <a:t>s</a:t>
            </a:r>
            <a:r>
              <a:rPr lang="en-US" sz="2200" b="1" dirty="0">
                <a:sym typeface="Symbol"/>
              </a:rPr>
              <a:t> </a:t>
            </a:r>
            <a:r>
              <a:rPr lang="en-US" sz="2200" b="1" dirty="0" smtClean="0">
                <a:sym typeface="Symbol"/>
              </a:rPr>
              <a:t> </a:t>
            </a:r>
            <a:r>
              <a:rPr lang="en-US" sz="2200" b="1" i="1" dirty="0" smtClean="0">
                <a:sym typeface="Symbol"/>
              </a:rPr>
              <a:t>t</a:t>
            </a:r>
          </a:p>
          <a:p>
            <a:pPr lvl="1">
              <a:defRPr/>
            </a:pPr>
            <a:r>
              <a:rPr lang="en-US" sz="2200" b="1" dirty="0" smtClean="0">
                <a:sym typeface="Symbol"/>
              </a:rPr>
              <a:t>Verbally, bids should only involve switches to packages that have become relatively less expensive</a:t>
            </a:r>
            <a:endParaRPr lang="en-US" sz="2200" b="1" dirty="0" smtClean="0"/>
          </a:p>
          <a:p>
            <a:pPr>
              <a:defRPr/>
            </a:pPr>
            <a:r>
              <a:rPr lang="en-US" b="1" dirty="0" smtClean="0"/>
              <a:t>“Hybrid” rule—</a:t>
            </a:r>
            <a:r>
              <a:rPr lang="en-US" b="1" dirty="0" err="1" smtClean="0"/>
              <a:t>a</a:t>
            </a:r>
            <a:r>
              <a:rPr lang="en-US" b="1" dirty="0" err="1" smtClean="0">
                <a:sym typeface="Symbol"/>
              </a:rPr>
              <a:t></a:t>
            </a:r>
            <a:r>
              <a:rPr lang="en-US" b="1" dirty="0" err="1" smtClean="0"/>
              <a:t>bidder</a:t>
            </a:r>
            <a:r>
              <a:rPr lang="en-US" b="1" dirty="0" smtClean="0"/>
              <a:t> can bid on a package </a:t>
            </a:r>
            <a:r>
              <a:rPr lang="en-US" b="1" dirty="0" err="1" smtClean="0"/>
              <a:t>iff</a:t>
            </a:r>
            <a:r>
              <a:rPr lang="en-US" b="1" dirty="0" smtClean="0"/>
              <a:t> it is within the bidder’s current eligibility points or consistent with WARP</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2199510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16</a:t>
            </a:fld>
            <a:endParaRPr lang="en-GB" altLang="en-US" sz="1200" dirty="0"/>
          </a:p>
        </p:txBody>
      </p:sp>
      <p:sp>
        <p:nvSpPr>
          <p:cNvPr id="17412" name="Title 1"/>
          <p:cNvSpPr>
            <a:spLocks noGrp="1"/>
          </p:cNvSpPr>
          <p:nvPr>
            <p:ph type="title" idx="4294967295"/>
          </p:nvPr>
        </p:nvSpPr>
        <p:spPr/>
        <p:txBody>
          <a:bodyPr/>
          <a:lstStyle/>
          <a:p>
            <a:r>
              <a:rPr lang="en-GB" sz="2900" dirty="0" smtClean="0"/>
              <a:t>Critiques of the current version of the CCA</a:t>
            </a:r>
          </a:p>
        </p:txBody>
      </p:sp>
      <p:sp>
        <p:nvSpPr>
          <p:cNvPr id="17413" name="Content Placeholder 2"/>
          <p:cNvSpPr>
            <a:spLocks noGrp="1"/>
          </p:cNvSpPr>
          <p:nvPr>
            <p:ph idx="4294967295"/>
          </p:nvPr>
        </p:nvSpPr>
        <p:spPr>
          <a:xfrm>
            <a:off x="455614" y="1371600"/>
            <a:ext cx="8356614" cy="4935538"/>
          </a:xfrm>
        </p:spPr>
        <p:txBody>
          <a:bodyPr/>
          <a:lstStyle/>
          <a:p>
            <a:pPr>
              <a:defRPr/>
            </a:pPr>
            <a:r>
              <a:rPr lang="en-US" b="1" dirty="0" smtClean="0"/>
              <a:t>The hybrid rule </a:t>
            </a:r>
            <a:r>
              <a:rPr lang="en-US" b="1" dirty="0"/>
              <a:t>is an improvement upon using only eligibility points, but </a:t>
            </a:r>
            <a:r>
              <a:rPr lang="en-US" b="1" dirty="0" smtClean="0"/>
              <a:t>it is </a:t>
            </a:r>
            <a:r>
              <a:rPr lang="en-US" b="1" dirty="0"/>
              <a:t>only </a:t>
            </a:r>
            <a:r>
              <a:rPr lang="en-US" b="1" dirty="0" smtClean="0"/>
              <a:t>a halfway measure</a:t>
            </a:r>
            <a:endParaRPr lang="en-US" b="1" dirty="0"/>
          </a:p>
          <a:p>
            <a:pPr lvl="1">
              <a:defRPr/>
            </a:pPr>
            <a:r>
              <a:rPr lang="en-US" sz="2200" b="1" dirty="0"/>
              <a:t>Only some of the revealed-preference constraints are imposed, in order to avoid “dead-ends”</a:t>
            </a:r>
          </a:p>
          <a:p>
            <a:pPr lvl="1">
              <a:defRPr/>
            </a:pPr>
            <a:r>
              <a:rPr lang="en-US" sz="2200" b="1" dirty="0"/>
              <a:t>This creates potential </a:t>
            </a:r>
            <a:r>
              <a:rPr lang="en-US" sz="2200" b="1" dirty="0" smtClean="0"/>
              <a:t>anomalies</a:t>
            </a:r>
            <a:endParaRPr lang="en-US" sz="2200" b="1" dirty="0"/>
          </a:p>
          <a:p>
            <a:pPr lvl="1">
              <a:defRPr/>
            </a:pPr>
            <a:r>
              <a:rPr lang="en-US" sz="2200" b="1" dirty="0"/>
              <a:t>Finally, it may be possible for a bidder to influence which revealed-preference constraints are </a:t>
            </a:r>
            <a:r>
              <a:rPr lang="en-US" sz="2200" b="1" dirty="0" smtClean="0"/>
              <a:t>imposed, leaving the bidder insufficiently  constrained in the supplementary round</a:t>
            </a:r>
            <a:endParaRPr lang="en-US" b="1" dirty="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2111526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17</a:t>
            </a:fld>
            <a:endParaRPr lang="en-GB" altLang="en-US" sz="1200" dirty="0"/>
          </a:p>
        </p:txBody>
      </p:sp>
      <p:sp>
        <p:nvSpPr>
          <p:cNvPr id="17412" name="Title 1"/>
          <p:cNvSpPr>
            <a:spLocks noGrp="1"/>
          </p:cNvSpPr>
          <p:nvPr>
            <p:ph type="title" idx="4294967295"/>
          </p:nvPr>
        </p:nvSpPr>
        <p:spPr/>
        <p:txBody>
          <a:bodyPr/>
          <a:lstStyle/>
          <a:p>
            <a:r>
              <a:rPr lang="en-GB" sz="2900" dirty="0" smtClean="0"/>
              <a:t>Generalized Axiom of Revealed Preference (GARP)</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a:t>Generalized Axiom of Revealed Preference (GARP</a:t>
            </a:r>
            <a:r>
              <a:rPr lang="en-US" b="1" dirty="0" smtClean="0"/>
              <a:t>):</a:t>
            </a:r>
          </a:p>
          <a:p>
            <a:pPr lvl="1">
              <a:defRPr/>
            </a:pPr>
            <a:r>
              <a:rPr lang="en-US" sz="2200" b="1" dirty="0" smtClean="0"/>
              <a:t>Given price-quantity </a:t>
            </a:r>
            <a:r>
              <a:rPr lang="en-US" sz="2200" b="1" dirty="0"/>
              <a:t>pairs (</a:t>
            </a:r>
            <a:r>
              <a:rPr lang="en-US" sz="2200" b="1" i="1" dirty="0"/>
              <a:t>x</a:t>
            </a:r>
            <a:r>
              <a:rPr lang="en-US" sz="2400" b="1" baseline="-25000" dirty="0"/>
              <a:t>1 </a:t>
            </a:r>
            <a:r>
              <a:rPr lang="en-US" sz="2400" b="1" dirty="0"/>
              <a:t>,</a:t>
            </a:r>
            <a:r>
              <a:rPr lang="en-US" sz="2200" b="1" baseline="-25000" dirty="0"/>
              <a:t> </a:t>
            </a:r>
            <a:r>
              <a:rPr lang="en-US" sz="2200" b="1" i="1" dirty="0"/>
              <a:t>p</a:t>
            </a:r>
            <a:r>
              <a:rPr lang="en-US" sz="2400" b="1" baseline="-25000" dirty="0"/>
              <a:t>1</a:t>
            </a:r>
            <a:r>
              <a:rPr lang="en-US" sz="2200" b="1" dirty="0"/>
              <a:t>), … , (</a:t>
            </a:r>
            <a:r>
              <a:rPr lang="en-US" sz="2200" b="1" i="1" dirty="0" err="1"/>
              <a:t>x</a:t>
            </a:r>
            <a:r>
              <a:rPr lang="en-US" sz="2400" b="1" i="1" baseline="-25000" dirty="0" err="1"/>
              <a:t>t</a:t>
            </a:r>
            <a:r>
              <a:rPr lang="en-US" sz="2400" b="1" baseline="-25000" dirty="0"/>
              <a:t> </a:t>
            </a:r>
            <a:r>
              <a:rPr lang="en-US" sz="2400" b="1" dirty="0"/>
              <a:t>,</a:t>
            </a:r>
            <a:r>
              <a:rPr lang="en-US" sz="2200" b="1" baseline="-25000" dirty="0"/>
              <a:t> </a:t>
            </a:r>
            <a:r>
              <a:rPr lang="en-US" sz="2200" b="1" i="1" dirty="0" err="1"/>
              <a:t>p</a:t>
            </a:r>
            <a:r>
              <a:rPr lang="en-US" sz="2400" b="1" i="1" baseline="-25000" dirty="0" err="1"/>
              <a:t>t</a:t>
            </a:r>
            <a:r>
              <a:rPr lang="en-US" sz="2200" b="1" dirty="0" smtClean="0"/>
              <a:t>), package </a:t>
            </a:r>
            <a:r>
              <a:rPr lang="en-US" sz="2200" b="1" i="1" dirty="0" smtClean="0"/>
              <a:t>x</a:t>
            </a:r>
            <a:r>
              <a:rPr lang="en-US" sz="2400" b="1" i="1" baseline="-25000" dirty="0" smtClean="0"/>
              <a:t>i</a:t>
            </a:r>
            <a:r>
              <a:rPr lang="en-US" sz="2200" b="1" dirty="0" smtClean="0"/>
              <a:t> is said to be </a:t>
            </a:r>
            <a:r>
              <a:rPr lang="en-US" sz="2200" b="1" u="sng" dirty="0" smtClean="0"/>
              <a:t>revealed preferred</a:t>
            </a:r>
            <a:r>
              <a:rPr lang="en-US" sz="2200" b="1" dirty="0" smtClean="0"/>
              <a:t> to </a:t>
            </a:r>
            <a:r>
              <a:rPr lang="en-US" sz="2200" b="1" i="1" dirty="0" err="1" smtClean="0"/>
              <a:t>x</a:t>
            </a:r>
            <a:r>
              <a:rPr lang="en-US" sz="2400" b="1" i="1" baseline="-25000" dirty="0" err="1" smtClean="0"/>
              <a:t>m</a:t>
            </a:r>
            <a:r>
              <a:rPr lang="en-US" sz="2200" b="1" dirty="0" smtClean="0"/>
              <a:t> if there is a sequence </a:t>
            </a:r>
            <a:r>
              <a:rPr lang="en-US" sz="2200" b="1" i="1" dirty="0" smtClean="0"/>
              <a:t>j, k, …, l</a:t>
            </a:r>
            <a:r>
              <a:rPr lang="en-US" sz="2200" b="1" dirty="0" smtClean="0"/>
              <a:t> such that </a:t>
            </a:r>
            <a:r>
              <a:rPr lang="en-US" sz="2200" b="1" i="1" dirty="0" smtClean="0"/>
              <a:t>p</a:t>
            </a:r>
            <a:r>
              <a:rPr lang="en-US" sz="2400" b="1" i="1" baseline="-25000" dirty="0" smtClean="0"/>
              <a:t>i</a:t>
            </a:r>
            <a:r>
              <a:rPr lang="en-US" sz="2400" b="1" baseline="-25000" dirty="0" smtClean="0"/>
              <a:t> </a:t>
            </a:r>
            <a:r>
              <a:rPr lang="en-US" sz="2200" b="1" i="1" dirty="0" smtClean="0"/>
              <a:t>x</a:t>
            </a:r>
            <a:r>
              <a:rPr lang="en-US" sz="2400" b="1" i="1" baseline="-25000" dirty="0" smtClean="0"/>
              <a:t>i</a:t>
            </a:r>
            <a:r>
              <a:rPr lang="en-US" sz="2200" b="1" dirty="0" smtClean="0"/>
              <a:t> </a:t>
            </a:r>
            <a:r>
              <a:rPr lang="en-US" sz="2200" b="1" dirty="0" smtClean="0">
                <a:sym typeface="Symbol"/>
              </a:rPr>
              <a:t></a:t>
            </a:r>
            <a:r>
              <a:rPr lang="en-US" sz="2200" b="1" dirty="0" smtClean="0"/>
              <a:t> </a:t>
            </a:r>
            <a:r>
              <a:rPr lang="en-US" sz="2200" b="1" i="1" dirty="0"/>
              <a:t>p</a:t>
            </a:r>
            <a:r>
              <a:rPr lang="en-US" sz="2400" b="1" i="1" baseline="-25000" dirty="0"/>
              <a:t>i</a:t>
            </a:r>
            <a:r>
              <a:rPr lang="en-US" sz="2400" b="1" baseline="-25000" dirty="0"/>
              <a:t> </a:t>
            </a:r>
            <a:r>
              <a:rPr lang="en-US" sz="2200" b="1" i="1" dirty="0" err="1" smtClean="0"/>
              <a:t>x</a:t>
            </a:r>
            <a:r>
              <a:rPr lang="en-US" sz="2400" b="1" i="1" baseline="-25000" dirty="0" err="1" smtClean="0"/>
              <a:t>j</a:t>
            </a:r>
            <a:r>
              <a:rPr lang="en-US" sz="2200" b="1" i="1" dirty="0" smtClean="0"/>
              <a:t> , </a:t>
            </a:r>
            <a:r>
              <a:rPr lang="en-US" sz="2200" b="1" i="1" dirty="0" err="1" smtClean="0"/>
              <a:t>p</a:t>
            </a:r>
            <a:r>
              <a:rPr lang="en-US" sz="2400" b="1" i="1" baseline="-25000" dirty="0" err="1" smtClean="0"/>
              <a:t>j</a:t>
            </a:r>
            <a:r>
              <a:rPr lang="en-US" sz="2400" b="1" baseline="-25000" dirty="0" smtClean="0"/>
              <a:t> </a:t>
            </a:r>
            <a:r>
              <a:rPr lang="en-US" sz="2200" b="1" i="1" dirty="0" err="1" smtClean="0"/>
              <a:t>x</a:t>
            </a:r>
            <a:r>
              <a:rPr lang="en-US" sz="2400" b="1" i="1" baseline="-25000" dirty="0" err="1" smtClean="0"/>
              <a:t>j</a:t>
            </a:r>
            <a:r>
              <a:rPr lang="en-US" sz="2200" b="1" dirty="0" smtClean="0"/>
              <a:t> </a:t>
            </a:r>
            <a:r>
              <a:rPr lang="en-US" sz="2200" b="1" dirty="0">
                <a:sym typeface="Symbol"/>
              </a:rPr>
              <a:t></a:t>
            </a:r>
            <a:r>
              <a:rPr lang="en-US" sz="2200" b="1" dirty="0"/>
              <a:t> </a:t>
            </a:r>
            <a:r>
              <a:rPr lang="en-US" sz="2200" b="1" i="1" dirty="0" err="1" smtClean="0"/>
              <a:t>p</a:t>
            </a:r>
            <a:r>
              <a:rPr lang="en-US" sz="2400" b="1" i="1" baseline="-25000" dirty="0" err="1" smtClean="0"/>
              <a:t>j</a:t>
            </a:r>
            <a:r>
              <a:rPr lang="en-US" sz="2400" b="1" baseline="-25000" dirty="0" smtClean="0"/>
              <a:t> </a:t>
            </a:r>
            <a:r>
              <a:rPr lang="en-US" sz="2200" b="1" i="1" dirty="0" err="1" smtClean="0"/>
              <a:t>x</a:t>
            </a:r>
            <a:r>
              <a:rPr lang="en-US" sz="2400" b="1" i="1" baseline="-25000" dirty="0" err="1" smtClean="0"/>
              <a:t>k</a:t>
            </a:r>
            <a:r>
              <a:rPr lang="en-US" sz="2200" b="1" i="1" dirty="0" smtClean="0"/>
              <a:t> </a:t>
            </a:r>
            <a:r>
              <a:rPr lang="en-US" sz="2200" b="1" i="1" dirty="0"/>
              <a:t>, </a:t>
            </a:r>
            <a:r>
              <a:rPr lang="en-US" sz="2200" b="1" i="1" dirty="0" smtClean="0"/>
              <a:t>… , </a:t>
            </a:r>
            <a:r>
              <a:rPr lang="en-US" sz="2200" b="1" i="1" dirty="0" err="1" smtClean="0"/>
              <a:t>p</a:t>
            </a:r>
            <a:r>
              <a:rPr lang="en-US" sz="2400" b="1" i="1" baseline="-25000" dirty="0" err="1" smtClean="0"/>
              <a:t>l</a:t>
            </a:r>
            <a:r>
              <a:rPr lang="en-US" sz="2400" b="1" baseline="-25000" dirty="0" smtClean="0"/>
              <a:t> </a:t>
            </a:r>
            <a:r>
              <a:rPr lang="en-US" sz="2200" b="1" i="1" dirty="0" smtClean="0"/>
              <a:t>x</a:t>
            </a:r>
            <a:r>
              <a:rPr lang="en-US" sz="2400" b="1" i="1" baseline="-25000" dirty="0" smtClean="0"/>
              <a:t>l</a:t>
            </a:r>
            <a:r>
              <a:rPr lang="en-US" sz="2200" b="1" dirty="0" smtClean="0"/>
              <a:t> </a:t>
            </a:r>
            <a:r>
              <a:rPr lang="en-US" sz="2200" b="1" dirty="0">
                <a:sym typeface="Symbol"/>
              </a:rPr>
              <a:t></a:t>
            </a:r>
            <a:r>
              <a:rPr lang="en-US" sz="2200" b="1" dirty="0"/>
              <a:t> </a:t>
            </a:r>
            <a:r>
              <a:rPr lang="en-US" sz="2200" b="1" i="1" dirty="0" err="1" smtClean="0"/>
              <a:t>p</a:t>
            </a:r>
            <a:r>
              <a:rPr lang="en-US" sz="2400" b="1" i="1" baseline="-25000" dirty="0" err="1" smtClean="0"/>
              <a:t>l</a:t>
            </a:r>
            <a:r>
              <a:rPr lang="en-US" sz="2400" b="1" baseline="-25000" dirty="0" smtClean="0"/>
              <a:t> </a:t>
            </a:r>
            <a:r>
              <a:rPr lang="en-US" sz="2200" b="1" i="1" dirty="0" err="1" smtClean="0"/>
              <a:t>x</a:t>
            </a:r>
            <a:r>
              <a:rPr lang="en-US" sz="2400" b="1" i="1" baseline="-25000" dirty="0" err="1" smtClean="0"/>
              <a:t>m</a:t>
            </a:r>
            <a:r>
              <a:rPr lang="en-US" sz="2200" b="1" i="1" dirty="0" smtClean="0"/>
              <a:t> .  </a:t>
            </a:r>
            <a:endParaRPr lang="en-US" sz="2200" b="1" dirty="0" smtClean="0"/>
          </a:p>
          <a:p>
            <a:pPr lvl="1">
              <a:defRPr/>
            </a:pPr>
            <a:r>
              <a:rPr lang="en-US" sz="2200" b="1" dirty="0" smtClean="0"/>
              <a:t>The data (</a:t>
            </a:r>
            <a:r>
              <a:rPr lang="en-US" sz="2200" b="1" i="1" dirty="0" smtClean="0"/>
              <a:t>x</a:t>
            </a:r>
            <a:r>
              <a:rPr lang="en-US" sz="2400" b="1" baseline="-25000" dirty="0" smtClean="0"/>
              <a:t>1 </a:t>
            </a:r>
            <a:r>
              <a:rPr lang="en-US" sz="2400" b="1" dirty="0" smtClean="0"/>
              <a:t>,</a:t>
            </a:r>
            <a:r>
              <a:rPr lang="en-US" sz="2200" b="1" baseline="-25000" dirty="0" smtClean="0"/>
              <a:t> </a:t>
            </a:r>
            <a:r>
              <a:rPr lang="en-US" sz="2200" b="1" i="1" dirty="0" smtClean="0"/>
              <a:t>p</a:t>
            </a:r>
            <a:r>
              <a:rPr lang="en-US" sz="2400" b="1" baseline="-25000" dirty="0" smtClean="0"/>
              <a:t>1</a:t>
            </a:r>
            <a:r>
              <a:rPr lang="en-US" sz="2200" b="1" dirty="0" smtClean="0"/>
              <a:t>), … , (</a:t>
            </a:r>
            <a:r>
              <a:rPr lang="en-US" sz="2200" b="1" i="1" dirty="0" err="1" smtClean="0"/>
              <a:t>x</a:t>
            </a:r>
            <a:r>
              <a:rPr lang="en-US" sz="2400" b="1" i="1" baseline="-25000" dirty="0" err="1" smtClean="0"/>
              <a:t>t</a:t>
            </a:r>
            <a:r>
              <a:rPr lang="en-US" sz="2400" b="1" baseline="-25000" dirty="0" smtClean="0"/>
              <a:t> </a:t>
            </a:r>
            <a:r>
              <a:rPr lang="en-US" sz="2400" b="1" dirty="0"/>
              <a:t>,</a:t>
            </a:r>
            <a:r>
              <a:rPr lang="en-US" sz="2200" b="1" baseline="-25000" dirty="0"/>
              <a:t> </a:t>
            </a:r>
            <a:r>
              <a:rPr lang="en-US" sz="2200" b="1" i="1" dirty="0" err="1" smtClean="0"/>
              <a:t>p</a:t>
            </a:r>
            <a:r>
              <a:rPr lang="en-US" sz="2400" b="1" i="1" baseline="-25000" dirty="0" err="1" smtClean="0"/>
              <a:t>t</a:t>
            </a:r>
            <a:r>
              <a:rPr lang="en-US" sz="2200" b="1" dirty="0" smtClean="0"/>
              <a:t>) are said to </a:t>
            </a:r>
            <a:r>
              <a:rPr lang="en-US" sz="2200" b="1" u="sng" dirty="0" smtClean="0"/>
              <a:t>satisfy GARP</a:t>
            </a:r>
            <a:r>
              <a:rPr lang="en-US" sz="2200" b="1" dirty="0" smtClean="0"/>
              <a:t> if:</a:t>
            </a:r>
          </a:p>
          <a:p>
            <a:pPr marL="1371600" lvl="1" indent="0">
              <a:buNone/>
              <a:defRPr/>
            </a:pPr>
            <a:r>
              <a:rPr lang="en-US" sz="2200" b="1" i="1" dirty="0"/>
              <a:t>x</a:t>
            </a:r>
            <a:r>
              <a:rPr lang="en-US" sz="2400" b="1" i="1" baseline="-25000" dirty="0"/>
              <a:t>i</a:t>
            </a:r>
            <a:r>
              <a:rPr lang="en-US" sz="2200" b="1" dirty="0"/>
              <a:t> is </a:t>
            </a:r>
            <a:r>
              <a:rPr lang="en-US" sz="2200" b="1" dirty="0" smtClean="0"/>
              <a:t>revealed </a:t>
            </a:r>
            <a:r>
              <a:rPr lang="en-US" sz="2200" b="1" dirty="0"/>
              <a:t>preferred </a:t>
            </a:r>
            <a:r>
              <a:rPr lang="en-US" sz="2200" b="1" dirty="0" smtClean="0"/>
              <a:t>to </a:t>
            </a:r>
            <a:r>
              <a:rPr lang="en-US" sz="2200" b="1" i="1" dirty="0" err="1" smtClean="0"/>
              <a:t>x</a:t>
            </a:r>
            <a:r>
              <a:rPr lang="en-US" sz="2400" b="1" i="1" baseline="-25000" dirty="0" err="1" smtClean="0"/>
              <a:t>m</a:t>
            </a:r>
            <a:r>
              <a:rPr lang="en-US" sz="2200" b="1" i="1" dirty="0" smtClean="0"/>
              <a:t>  </a:t>
            </a:r>
            <a:r>
              <a:rPr lang="en-US" sz="2200" b="1" dirty="0" smtClean="0">
                <a:sym typeface="Wingdings" pitchFamily="2" charset="2"/>
              </a:rPr>
              <a:t>  </a:t>
            </a:r>
            <a:r>
              <a:rPr lang="en-US" sz="2200" b="1" i="1" dirty="0" smtClean="0"/>
              <a:t>p</a:t>
            </a:r>
            <a:r>
              <a:rPr lang="en-US" sz="2400" b="1" i="1" baseline="-25000" dirty="0" smtClean="0"/>
              <a:t>m</a:t>
            </a:r>
            <a:r>
              <a:rPr lang="en-US" sz="2400" b="1" baseline="-25000" dirty="0" smtClean="0"/>
              <a:t> </a:t>
            </a:r>
            <a:r>
              <a:rPr lang="en-US" sz="2200" b="1" i="1" dirty="0" err="1" smtClean="0"/>
              <a:t>x</a:t>
            </a:r>
            <a:r>
              <a:rPr lang="en-US" sz="2400" b="1" i="1" baseline="-25000" dirty="0" err="1" smtClean="0"/>
              <a:t>m</a:t>
            </a:r>
            <a:r>
              <a:rPr lang="en-US" sz="2400" b="1" dirty="0" smtClean="0"/>
              <a:t> </a:t>
            </a:r>
            <a:r>
              <a:rPr lang="en-US" sz="2400" b="1" dirty="0" smtClean="0">
                <a:sym typeface="Symbol"/>
              </a:rPr>
              <a:t></a:t>
            </a:r>
            <a:r>
              <a:rPr lang="en-US" sz="2400" b="1" dirty="0" smtClean="0"/>
              <a:t> </a:t>
            </a:r>
            <a:r>
              <a:rPr lang="en-US" sz="2200" b="1" i="1" dirty="0" smtClean="0"/>
              <a:t>p</a:t>
            </a:r>
            <a:r>
              <a:rPr lang="en-US" sz="2400" b="1" i="1" baseline="-25000" dirty="0" smtClean="0"/>
              <a:t>m</a:t>
            </a:r>
            <a:r>
              <a:rPr lang="en-US" sz="2400" b="1" baseline="-25000" dirty="0" smtClean="0"/>
              <a:t> </a:t>
            </a:r>
            <a:r>
              <a:rPr lang="en-US" sz="2200" b="1" i="1" dirty="0" smtClean="0"/>
              <a:t>x</a:t>
            </a:r>
            <a:r>
              <a:rPr lang="en-US" sz="2400" b="1" i="1" baseline="-25000" dirty="0" smtClean="0"/>
              <a:t>i</a:t>
            </a:r>
            <a:r>
              <a:rPr lang="en-US" sz="2200" b="1" i="1" dirty="0" smtClean="0"/>
              <a:t> .</a:t>
            </a:r>
            <a:endParaRPr lang="en-US" sz="2200" b="1" dirty="0" smtClean="0">
              <a:sym typeface="Symbol"/>
            </a:endParaRPr>
          </a:p>
          <a:p>
            <a:pPr lvl="1">
              <a:defRPr/>
            </a:pPr>
            <a:r>
              <a:rPr lang="en-US" sz="2200" b="1" dirty="0" smtClean="0"/>
              <a:t>Intuitively</a:t>
            </a:r>
            <a:r>
              <a:rPr lang="en-US" sz="2200" b="1" dirty="0"/>
              <a:t>, </a:t>
            </a:r>
            <a:r>
              <a:rPr lang="en-US" sz="2200" b="1" dirty="0" smtClean="0"/>
              <a:t>this requires that there is “cyclical consistency”: </a:t>
            </a:r>
            <a:r>
              <a:rPr lang="en-US" sz="2200" b="1" dirty="0" err="1" smtClean="0"/>
              <a:t>if</a:t>
            </a:r>
            <a:r>
              <a:rPr lang="en-US" sz="2200" b="1" dirty="0" err="1" smtClean="0">
                <a:sym typeface="Symbol"/>
              </a:rPr>
              <a:t></a:t>
            </a:r>
            <a:r>
              <a:rPr lang="en-US" sz="2200" b="1" dirty="0" err="1" smtClean="0"/>
              <a:t>package</a:t>
            </a:r>
            <a:r>
              <a:rPr lang="en-US" sz="2200" b="1" dirty="0" smtClean="0"/>
              <a:t> </a:t>
            </a:r>
            <a:r>
              <a:rPr lang="en-US" sz="2200" b="1" i="1" dirty="0"/>
              <a:t>x</a:t>
            </a:r>
            <a:r>
              <a:rPr lang="en-US" sz="2400" b="1" i="1" baseline="-25000" dirty="0"/>
              <a:t>i</a:t>
            </a:r>
            <a:r>
              <a:rPr lang="en-US" sz="2200" b="1" dirty="0" smtClean="0"/>
              <a:t> </a:t>
            </a:r>
            <a:r>
              <a:rPr lang="en-US" sz="2200" b="1" dirty="0"/>
              <a:t>is </a:t>
            </a:r>
            <a:r>
              <a:rPr lang="en-US" sz="2200" b="1" dirty="0" smtClean="0"/>
              <a:t>revealed to be preferred </a:t>
            </a:r>
            <a:r>
              <a:rPr lang="en-US" sz="2200" b="1" dirty="0"/>
              <a:t>to </a:t>
            </a:r>
            <a:r>
              <a:rPr lang="en-US" sz="2200" b="1" dirty="0" smtClean="0"/>
              <a:t>package </a:t>
            </a:r>
            <a:r>
              <a:rPr lang="en-US" sz="2200" b="1" i="1" dirty="0" err="1"/>
              <a:t>x</a:t>
            </a:r>
            <a:r>
              <a:rPr lang="en-US" sz="2400" b="1" i="1" baseline="-25000" dirty="0" err="1"/>
              <a:t>m</a:t>
            </a:r>
            <a:r>
              <a:rPr lang="en-US" sz="2200" b="1" dirty="0" smtClean="0"/>
              <a:t> through </a:t>
            </a:r>
            <a:r>
              <a:rPr lang="en-US" sz="2200" b="1" dirty="0"/>
              <a:t>a </a:t>
            </a:r>
            <a:r>
              <a:rPr lang="en-US" sz="2200" b="1" dirty="0" smtClean="0"/>
              <a:t>sequence </a:t>
            </a:r>
            <a:r>
              <a:rPr lang="en-US" sz="2200" b="1" dirty="0"/>
              <a:t>of </a:t>
            </a:r>
            <a:r>
              <a:rPr lang="en-US" sz="2200" b="1" dirty="0" smtClean="0"/>
              <a:t>decisions, package </a:t>
            </a:r>
            <a:r>
              <a:rPr lang="en-US" sz="2200" b="1" i="1" dirty="0" err="1"/>
              <a:t>x</a:t>
            </a:r>
            <a:r>
              <a:rPr lang="en-US" sz="2400" b="1" i="1" baseline="-25000" dirty="0" err="1"/>
              <a:t>m</a:t>
            </a:r>
            <a:r>
              <a:rPr lang="en-US" sz="2200" b="1" dirty="0" smtClean="0"/>
              <a:t> </a:t>
            </a:r>
            <a:r>
              <a:rPr lang="en-US" sz="2200" b="1" dirty="0"/>
              <a:t>cannot be revealed to be strictly preferred to </a:t>
            </a:r>
            <a:r>
              <a:rPr lang="en-US" sz="2200" b="1" dirty="0" smtClean="0"/>
              <a:t>the original package </a:t>
            </a:r>
            <a:r>
              <a:rPr lang="en-US" sz="2200" b="1" i="1" dirty="0" smtClean="0"/>
              <a:t>x</a:t>
            </a:r>
            <a:r>
              <a:rPr lang="en-US" sz="2400" b="1" i="1" baseline="-25000" dirty="0" smtClean="0"/>
              <a:t>i </a:t>
            </a:r>
            <a:r>
              <a:rPr lang="en-US" sz="2200" b="1" dirty="0" smtClean="0"/>
              <a:t>.</a:t>
            </a:r>
          </a:p>
          <a:p>
            <a:pPr>
              <a:defRPr/>
            </a:pPr>
            <a:r>
              <a:rPr lang="en-US" b="1" dirty="0" err="1" smtClean="0"/>
              <a:t>Afriat’s</a:t>
            </a:r>
            <a:r>
              <a:rPr lang="en-US" b="1" dirty="0" smtClean="0"/>
              <a:t> Theorem (1967): A finite set of data is consistent with utility maximization if and only if it satisfies GARP.</a:t>
            </a:r>
            <a:endParaRPr lang="en-GB" sz="2200" b="1" dirty="0" smtClean="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1104238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18</a:t>
            </a:fld>
            <a:endParaRPr lang="en-GB" altLang="en-US" sz="1200" dirty="0"/>
          </a:p>
        </p:txBody>
      </p:sp>
      <p:sp>
        <p:nvSpPr>
          <p:cNvPr id="17412" name="Title 1"/>
          <p:cNvSpPr>
            <a:spLocks noGrp="1"/>
          </p:cNvSpPr>
          <p:nvPr>
            <p:ph type="title" idx="4294967295"/>
          </p:nvPr>
        </p:nvSpPr>
        <p:spPr/>
        <p:txBody>
          <a:bodyPr/>
          <a:lstStyle/>
          <a:p>
            <a:r>
              <a:rPr lang="en-GB" sz="2900" dirty="0" smtClean="0"/>
              <a:t>GARP-based activity rules</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u="sng" dirty="0" smtClean="0"/>
              <a:t>Definition</a:t>
            </a:r>
            <a:r>
              <a:rPr lang="en-US" b="1" dirty="0" smtClean="0"/>
              <a:t>: The GARP-based activity rule for the clock rounds is the requirement that, given bid history </a:t>
            </a:r>
            <a:r>
              <a:rPr lang="en-US" sz="2200" b="1" dirty="0"/>
              <a:t>(</a:t>
            </a:r>
            <a:r>
              <a:rPr lang="en-US" sz="2200" b="1" i="1" dirty="0"/>
              <a:t>x</a:t>
            </a:r>
            <a:r>
              <a:rPr lang="en-US" b="1" baseline="-25000" dirty="0"/>
              <a:t>1 </a:t>
            </a:r>
            <a:r>
              <a:rPr lang="en-US" b="1" dirty="0"/>
              <a:t>,</a:t>
            </a:r>
            <a:r>
              <a:rPr lang="en-US" sz="2000" b="1" baseline="-25000" dirty="0"/>
              <a:t> </a:t>
            </a:r>
            <a:r>
              <a:rPr lang="en-US" sz="2200" b="1" i="1" dirty="0"/>
              <a:t>p</a:t>
            </a:r>
            <a:r>
              <a:rPr lang="en-US" b="1" baseline="-25000" dirty="0"/>
              <a:t>1</a:t>
            </a:r>
            <a:r>
              <a:rPr lang="en-US" sz="2200" b="1" dirty="0"/>
              <a:t>)</a:t>
            </a:r>
            <a:r>
              <a:rPr lang="en-US" sz="2000" b="1" dirty="0"/>
              <a:t>, … , </a:t>
            </a:r>
            <a:r>
              <a:rPr lang="en-US" sz="2200" b="1" dirty="0"/>
              <a:t>(</a:t>
            </a:r>
            <a:r>
              <a:rPr lang="en-US" sz="2200" b="1" i="1" dirty="0" err="1" smtClean="0"/>
              <a:t>x</a:t>
            </a:r>
            <a:r>
              <a:rPr lang="en-US" b="1" i="1" baseline="-25000" dirty="0" err="1" smtClean="0"/>
              <a:t>t</a:t>
            </a:r>
            <a:r>
              <a:rPr lang="en-US" b="1" baseline="-25000" dirty="0"/>
              <a:t>–1 </a:t>
            </a:r>
            <a:r>
              <a:rPr lang="en-US" b="1" dirty="0"/>
              <a:t>,</a:t>
            </a:r>
            <a:r>
              <a:rPr lang="en-US" sz="2000" b="1" baseline="-25000" dirty="0"/>
              <a:t> </a:t>
            </a:r>
            <a:r>
              <a:rPr lang="en-US" sz="2200" b="1" i="1" dirty="0" err="1" smtClean="0"/>
              <a:t>p</a:t>
            </a:r>
            <a:r>
              <a:rPr lang="en-US" b="1" i="1" baseline="-25000" dirty="0" err="1" smtClean="0"/>
              <a:t>t</a:t>
            </a:r>
            <a:r>
              <a:rPr lang="en-US" b="1" baseline="-25000" dirty="0"/>
              <a:t>–1</a:t>
            </a:r>
            <a:r>
              <a:rPr lang="en-US" sz="2200" b="1" dirty="0" smtClean="0"/>
              <a:t>)</a:t>
            </a:r>
            <a:r>
              <a:rPr lang="en-US" b="1" dirty="0" smtClean="0"/>
              <a:t>, the bidder is permitted to bid </a:t>
            </a:r>
            <a:r>
              <a:rPr lang="en-US" sz="2200" b="1" i="1" dirty="0" err="1" smtClean="0"/>
              <a:t>x</a:t>
            </a:r>
            <a:r>
              <a:rPr lang="en-US" b="1" i="1" baseline="-25000" dirty="0" err="1" smtClean="0"/>
              <a:t>t</a:t>
            </a:r>
            <a:r>
              <a:rPr lang="en-US" b="1" dirty="0" smtClean="0"/>
              <a:t> in round </a:t>
            </a:r>
            <a:r>
              <a:rPr lang="en-US" b="1" i="1" dirty="0" smtClean="0"/>
              <a:t>t</a:t>
            </a:r>
            <a:r>
              <a:rPr lang="en-US" b="1" dirty="0" smtClean="0"/>
              <a:t> if and only if the data </a:t>
            </a:r>
            <a:r>
              <a:rPr lang="en-US" sz="2200" b="1" dirty="0"/>
              <a:t>(</a:t>
            </a:r>
            <a:r>
              <a:rPr lang="en-US" sz="2200" b="1" i="1" dirty="0"/>
              <a:t>x</a:t>
            </a:r>
            <a:r>
              <a:rPr lang="en-US" b="1" baseline="-25000" dirty="0"/>
              <a:t>1 </a:t>
            </a:r>
            <a:r>
              <a:rPr lang="en-US" b="1" dirty="0"/>
              <a:t>,</a:t>
            </a:r>
            <a:r>
              <a:rPr lang="en-US" sz="2000" b="1" baseline="-25000" dirty="0"/>
              <a:t> </a:t>
            </a:r>
            <a:r>
              <a:rPr lang="en-US" sz="2200" b="1" i="1" dirty="0"/>
              <a:t>p</a:t>
            </a:r>
            <a:r>
              <a:rPr lang="en-US" b="1" baseline="-25000" dirty="0"/>
              <a:t>1</a:t>
            </a:r>
            <a:r>
              <a:rPr lang="en-US" sz="2200" b="1" dirty="0"/>
              <a:t>)</a:t>
            </a:r>
            <a:r>
              <a:rPr lang="en-US" sz="2000" b="1" dirty="0"/>
              <a:t>, … , </a:t>
            </a:r>
            <a:r>
              <a:rPr lang="en-US" sz="2200" b="1" dirty="0"/>
              <a:t>(</a:t>
            </a:r>
            <a:r>
              <a:rPr lang="en-US" sz="2200" b="1" i="1" dirty="0" err="1" smtClean="0"/>
              <a:t>x</a:t>
            </a:r>
            <a:r>
              <a:rPr lang="en-US" b="1" i="1" baseline="-25000" dirty="0" err="1" smtClean="0"/>
              <a:t>t</a:t>
            </a:r>
            <a:r>
              <a:rPr lang="en-US" b="1" baseline="-25000" dirty="0" smtClean="0"/>
              <a:t> </a:t>
            </a:r>
            <a:r>
              <a:rPr lang="en-US" b="1" dirty="0"/>
              <a:t>,</a:t>
            </a:r>
            <a:r>
              <a:rPr lang="en-US" sz="2000" b="1" baseline="-25000" dirty="0"/>
              <a:t> </a:t>
            </a:r>
            <a:r>
              <a:rPr lang="en-US" sz="2200" b="1" i="1" dirty="0" err="1" smtClean="0"/>
              <a:t>p</a:t>
            </a:r>
            <a:r>
              <a:rPr lang="en-US" b="1" i="1" baseline="-25000" dirty="0" err="1" smtClean="0"/>
              <a:t>t</a:t>
            </a:r>
            <a:r>
              <a:rPr lang="en-US" sz="2200" b="1" dirty="0" smtClean="0"/>
              <a:t>)</a:t>
            </a:r>
            <a:r>
              <a:rPr lang="en-US" b="1" dirty="0" smtClean="0"/>
              <a:t> is consistent with GARP.</a:t>
            </a:r>
            <a:endParaRPr lang="en-US" sz="2200" b="1" dirty="0" smtClean="0">
              <a:sym typeface="Symbol"/>
            </a:endParaRPr>
          </a:p>
          <a:p>
            <a:pPr>
              <a:defRPr/>
            </a:pPr>
            <a:r>
              <a:rPr lang="en-US" b="1" dirty="0" smtClean="0"/>
              <a:t>This is a stronger activity rule than requiring WARP to hold in every period, which in turn is a stronger activity rule than is used in today’s CCAs—see the example on the next slide.</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2955842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19</a:t>
            </a:fld>
            <a:endParaRPr lang="en-GB" altLang="en-US" sz="1200" dirty="0"/>
          </a:p>
        </p:txBody>
      </p:sp>
      <p:sp>
        <p:nvSpPr>
          <p:cNvPr id="17412" name="Title 1"/>
          <p:cNvSpPr>
            <a:spLocks noGrp="1"/>
          </p:cNvSpPr>
          <p:nvPr>
            <p:ph type="title" idx="4294967295"/>
          </p:nvPr>
        </p:nvSpPr>
        <p:spPr/>
        <p:txBody>
          <a:bodyPr/>
          <a:lstStyle/>
          <a:p>
            <a:r>
              <a:rPr lang="en-GB" sz="2900" dirty="0" smtClean="0"/>
              <a:t>Dead-ends in bidding using WARP-based activity rules</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smtClean="0"/>
              <a:t>Consider:</a:t>
            </a:r>
          </a:p>
          <a:p>
            <a:pPr>
              <a:defRPr/>
            </a:pPr>
            <a:endParaRPr lang="en-US" b="1" dirty="0"/>
          </a:p>
          <a:p>
            <a:pPr>
              <a:defRPr/>
            </a:pPr>
            <a:endParaRPr lang="en-US" b="1" dirty="0" smtClean="0"/>
          </a:p>
          <a:p>
            <a:pPr>
              <a:defRPr/>
            </a:pPr>
            <a:endParaRPr lang="en-US" b="1" dirty="0"/>
          </a:p>
          <a:p>
            <a:pPr marL="347472" indent="0">
              <a:buNone/>
              <a:defRPr/>
            </a:pPr>
            <a:endParaRPr lang="en-US" b="1" dirty="0"/>
          </a:p>
          <a:p>
            <a:pPr marL="457200" indent="-457200">
              <a:buAutoNum type="alphaLcParenBoth"/>
              <a:defRPr/>
            </a:pPr>
            <a:r>
              <a:rPr lang="en-US" b="1" dirty="0" smtClean="0"/>
              <a:t>The bidding and WARP have produced a “dead-end”: the only allowable bid in Round 4 under WARP is (0, 0, 0).</a:t>
            </a:r>
          </a:p>
          <a:p>
            <a:pPr marL="457200" indent="-457200">
              <a:buAutoNum type="alphaLcParenBoth"/>
              <a:defRPr/>
            </a:pPr>
            <a:r>
              <a:rPr lang="en-US" b="1" dirty="0" smtClean="0"/>
              <a:t>However, the reason for the dead-end is that the bid in Round 3 already violated GARP.</a:t>
            </a:r>
          </a:p>
          <a:p>
            <a:pPr marL="457200" indent="-457200">
              <a:buAutoNum type="alphaLcParenBoth"/>
              <a:defRPr/>
            </a:pPr>
            <a:r>
              <a:rPr lang="en-US" b="1" dirty="0" smtClean="0"/>
              <a:t>Under a GARP activity rule, </a:t>
            </a:r>
            <a:r>
              <a:rPr lang="en-US" b="1" i="1" dirty="0" smtClean="0"/>
              <a:t>x</a:t>
            </a:r>
            <a:r>
              <a:rPr lang="en-US" b="1" baseline="-25000" dirty="0" smtClean="0"/>
              <a:t>3</a:t>
            </a:r>
            <a:r>
              <a:rPr lang="en-US" b="1" dirty="0" smtClean="0"/>
              <a:t> is not allowed to be bid.</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graphicFrame>
        <p:nvGraphicFramePr>
          <p:cNvPr id="2" name="Table 1"/>
          <p:cNvGraphicFramePr>
            <a:graphicFrameLocks noGrp="1"/>
          </p:cNvGraphicFramePr>
          <p:nvPr>
            <p:extLst>
              <p:ext uri="{D42A27DB-BD31-4B8C-83A1-F6EECF244321}">
                <p14:modId xmlns:p14="http://schemas.microsoft.com/office/powerpoint/2010/main" val="2719850347"/>
              </p:ext>
            </p:extLst>
          </p:nvPr>
        </p:nvGraphicFramePr>
        <p:xfrm>
          <a:off x="1524000" y="1955348"/>
          <a:ext cx="6096000" cy="18542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US" sz="1800" dirty="0" smtClean="0">
                          <a:solidFill>
                            <a:schemeClr val="tx1"/>
                          </a:solidFill>
                        </a:rPr>
                        <a:t>Round</a:t>
                      </a:r>
                      <a:endParaRPr lang="en-US" sz="1800" dirty="0">
                        <a:solidFill>
                          <a:schemeClr val="tx1"/>
                        </a:solidFill>
                      </a:endParaRPr>
                    </a:p>
                  </a:txBody>
                  <a:tcPr/>
                </a:tc>
                <a:tc>
                  <a:txBody>
                    <a:bodyPr/>
                    <a:lstStyle/>
                    <a:p>
                      <a:pPr algn="ctr"/>
                      <a:r>
                        <a:rPr lang="en-US" dirty="0" smtClean="0">
                          <a:solidFill>
                            <a:schemeClr val="tx1"/>
                          </a:solidFill>
                        </a:rPr>
                        <a:t>Price vector</a:t>
                      </a:r>
                      <a:endParaRPr lang="en-US" dirty="0">
                        <a:solidFill>
                          <a:schemeClr val="tx1"/>
                        </a:solidFill>
                      </a:endParaRPr>
                    </a:p>
                  </a:txBody>
                  <a:tcPr/>
                </a:tc>
                <a:tc>
                  <a:txBody>
                    <a:bodyPr/>
                    <a:lstStyle/>
                    <a:p>
                      <a:pPr algn="ctr"/>
                      <a:r>
                        <a:rPr lang="en-US" dirty="0" smtClean="0">
                          <a:solidFill>
                            <a:schemeClr val="tx1"/>
                          </a:solidFill>
                        </a:rPr>
                        <a:t>Bidder’s demand</a:t>
                      </a:r>
                      <a:endParaRPr lang="en-US" dirty="0">
                        <a:solidFill>
                          <a:schemeClr val="tx1"/>
                        </a:solidFill>
                      </a:endParaRPr>
                    </a:p>
                  </a:txBody>
                  <a:tcPr/>
                </a:tc>
              </a:tr>
              <a:tr h="370840">
                <a:tc>
                  <a:txBody>
                    <a:bodyPr/>
                    <a:lstStyle/>
                    <a:p>
                      <a:pPr algn="ctr"/>
                      <a:r>
                        <a:rPr lang="en-US" b="1" dirty="0" smtClean="0">
                          <a:solidFill>
                            <a:schemeClr val="tx1"/>
                          </a:solidFill>
                        </a:rPr>
                        <a:t>1</a:t>
                      </a:r>
                      <a:endParaRPr lang="en-US" b="1" dirty="0">
                        <a:solidFill>
                          <a:schemeClr val="tx1"/>
                        </a:solidFill>
                      </a:endParaRPr>
                    </a:p>
                  </a:txBody>
                  <a:tcPr/>
                </a:tc>
                <a:tc>
                  <a:txBody>
                    <a:bodyPr/>
                    <a:lstStyle/>
                    <a:p>
                      <a:pPr algn="ctr"/>
                      <a:r>
                        <a:rPr lang="en-US" b="1" i="1" dirty="0" smtClean="0">
                          <a:solidFill>
                            <a:schemeClr val="tx1"/>
                          </a:solidFill>
                        </a:rPr>
                        <a:t>p</a:t>
                      </a:r>
                      <a:r>
                        <a:rPr lang="en-US" b="1" baseline="-25000" dirty="0" smtClean="0">
                          <a:solidFill>
                            <a:schemeClr val="tx1"/>
                          </a:solidFill>
                        </a:rPr>
                        <a:t>1</a:t>
                      </a:r>
                      <a:r>
                        <a:rPr lang="en-US" b="1" dirty="0" smtClean="0">
                          <a:solidFill>
                            <a:schemeClr val="tx1"/>
                          </a:solidFill>
                        </a:rPr>
                        <a:t> = (1, 1, 1)</a:t>
                      </a:r>
                      <a:endParaRPr lang="en-US"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i="1" baseline="0" dirty="0" smtClean="0">
                          <a:solidFill>
                            <a:schemeClr val="tx1"/>
                          </a:solidFill>
                        </a:rPr>
                        <a:t>x</a:t>
                      </a:r>
                      <a:r>
                        <a:rPr lang="en-US" b="1" baseline="-25000" dirty="0" smtClean="0">
                          <a:solidFill>
                            <a:schemeClr val="tx1"/>
                          </a:solidFill>
                        </a:rPr>
                        <a:t>1</a:t>
                      </a:r>
                      <a:r>
                        <a:rPr lang="en-US" b="1" dirty="0" smtClean="0">
                          <a:solidFill>
                            <a:schemeClr val="tx1"/>
                          </a:solidFill>
                        </a:rPr>
                        <a:t> = (1, 0, 0)</a:t>
                      </a:r>
                    </a:p>
                  </a:txBody>
                  <a:tcPr/>
                </a:tc>
              </a:tr>
              <a:tr h="370840">
                <a:tc>
                  <a:txBody>
                    <a:bodyPr/>
                    <a:lstStyle/>
                    <a:p>
                      <a:pPr algn="ctr"/>
                      <a:r>
                        <a:rPr lang="en-US" b="1" dirty="0" smtClean="0">
                          <a:solidFill>
                            <a:schemeClr val="tx1"/>
                          </a:solidFill>
                        </a:rPr>
                        <a:t>2</a:t>
                      </a:r>
                      <a:endParaRPr lang="en-US" b="1" dirty="0">
                        <a:solidFill>
                          <a:schemeClr val="tx1"/>
                        </a:solidFill>
                      </a:endParaRPr>
                    </a:p>
                  </a:txBody>
                  <a:tcPr/>
                </a:tc>
                <a:tc>
                  <a:txBody>
                    <a:bodyPr/>
                    <a:lstStyle/>
                    <a:p>
                      <a:pPr algn="ctr"/>
                      <a:r>
                        <a:rPr lang="en-US" b="1" i="1" dirty="0" smtClean="0">
                          <a:solidFill>
                            <a:schemeClr val="tx1"/>
                          </a:solidFill>
                        </a:rPr>
                        <a:t>p</a:t>
                      </a:r>
                      <a:r>
                        <a:rPr lang="en-US" b="1" i="0" baseline="-25000" dirty="0" smtClean="0">
                          <a:solidFill>
                            <a:schemeClr val="tx1"/>
                          </a:solidFill>
                        </a:rPr>
                        <a:t>2</a:t>
                      </a:r>
                      <a:r>
                        <a:rPr lang="en-US" b="1" dirty="0" smtClean="0">
                          <a:solidFill>
                            <a:schemeClr val="tx1"/>
                          </a:solidFill>
                        </a:rPr>
                        <a:t> = (1, 1, 4)</a:t>
                      </a:r>
                      <a:endParaRPr lang="en-US" b="1" dirty="0">
                        <a:solidFill>
                          <a:schemeClr val="tx1"/>
                        </a:solidFill>
                      </a:endParaRPr>
                    </a:p>
                  </a:txBody>
                  <a:tcPr/>
                </a:tc>
                <a:tc>
                  <a:txBody>
                    <a:bodyPr/>
                    <a:lstStyle/>
                    <a:p>
                      <a:pPr algn="ctr"/>
                      <a:r>
                        <a:rPr lang="en-US" b="1" i="1" baseline="0" dirty="0" smtClean="0">
                          <a:solidFill>
                            <a:schemeClr val="tx1"/>
                          </a:solidFill>
                        </a:rPr>
                        <a:t>x</a:t>
                      </a:r>
                      <a:r>
                        <a:rPr lang="en-US" b="1" i="0" baseline="-25000" dirty="0" smtClean="0">
                          <a:solidFill>
                            <a:schemeClr val="tx1"/>
                          </a:solidFill>
                        </a:rPr>
                        <a:t>2</a:t>
                      </a:r>
                      <a:r>
                        <a:rPr lang="en-US" b="1" dirty="0" smtClean="0">
                          <a:solidFill>
                            <a:schemeClr val="tx1"/>
                          </a:solidFill>
                        </a:rPr>
                        <a:t> = (0, 1, 0)</a:t>
                      </a:r>
                      <a:endParaRPr lang="en-US" b="1" dirty="0">
                        <a:solidFill>
                          <a:schemeClr val="tx1"/>
                        </a:solidFill>
                      </a:endParaRPr>
                    </a:p>
                  </a:txBody>
                  <a:tcPr/>
                </a:tc>
              </a:tr>
              <a:tr h="370840">
                <a:tc>
                  <a:txBody>
                    <a:bodyPr/>
                    <a:lstStyle/>
                    <a:p>
                      <a:pPr algn="ctr"/>
                      <a:r>
                        <a:rPr lang="en-US" b="1" dirty="0" smtClean="0">
                          <a:solidFill>
                            <a:schemeClr val="tx1"/>
                          </a:solidFill>
                        </a:rPr>
                        <a:t>3</a:t>
                      </a:r>
                      <a:endParaRPr lang="en-US" b="1" dirty="0">
                        <a:solidFill>
                          <a:schemeClr val="tx1"/>
                        </a:solidFill>
                      </a:endParaRPr>
                    </a:p>
                  </a:txBody>
                  <a:tcPr/>
                </a:tc>
                <a:tc>
                  <a:txBody>
                    <a:bodyPr/>
                    <a:lstStyle/>
                    <a:p>
                      <a:pPr algn="ctr"/>
                      <a:r>
                        <a:rPr lang="en-US" b="1" i="1" dirty="0" smtClean="0">
                          <a:solidFill>
                            <a:schemeClr val="tx1"/>
                          </a:solidFill>
                        </a:rPr>
                        <a:t>p</a:t>
                      </a:r>
                      <a:r>
                        <a:rPr lang="en-US" b="1" i="0" baseline="-25000" dirty="0" smtClean="0">
                          <a:solidFill>
                            <a:schemeClr val="tx1"/>
                          </a:solidFill>
                        </a:rPr>
                        <a:t>3</a:t>
                      </a:r>
                      <a:r>
                        <a:rPr lang="en-US" b="1" dirty="0" smtClean="0">
                          <a:solidFill>
                            <a:schemeClr val="tx1"/>
                          </a:solidFill>
                        </a:rPr>
                        <a:t> = (4, 1, 4)</a:t>
                      </a:r>
                      <a:endParaRPr lang="en-US" b="1" dirty="0">
                        <a:solidFill>
                          <a:schemeClr val="tx1"/>
                        </a:solidFill>
                      </a:endParaRPr>
                    </a:p>
                  </a:txBody>
                  <a:tcPr/>
                </a:tc>
                <a:tc>
                  <a:txBody>
                    <a:bodyPr/>
                    <a:lstStyle/>
                    <a:p>
                      <a:pPr algn="ctr"/>
                      <a:r>
                        <a:rPr lang="en-US" b="1" i="1" baseline="0" dirty="0" smtClean="0">
                          <a:solidFill>
                            <a:schemeClr val="tx1"/>
                          </a:solidFill>
                        </a:rPr>
                        <a:t>x</a:t>
                      </a:r>
                      <a:r>
                        <a:rPr lang="en-US" b="1" i="0" baseline="-25000" dirty="0" smtClean="0">
                          <a:solidFill>
                            <a:schemeClr val="tx1"/>
                          </a:solidFill>
                        </a:rPr>
                        <a:t>3</a:t>
                      </a:r>
                      <a:r>
                        <a:rPr lang="en-US" b="1" dirty="0" smtClean="0">
                          <a:solidFill>
                            <a:schemeClr val="tx1"/>
                          </a:solidFill>
                        </a:rPr>
                        <a:t> = (0, 0, 1)</a:t>
                      </a:r>
                      <a:endParaRPr lang="en-US" b="1" dirty="0">
                        <a:solidFill>
                          <a:schemeClr val="tx1"/>
                        </a:solidFill>
                      </a:endParaRPr>
                    </a:p>
                  </a:txBody>
                  <a:tcPr/>
                </a:tc>
              </a:tr>
              <a:tr h="370840">
                <a:tc>
                  <a:txBody>
                    <a:bodyPr/>
                    <a:lstStyle/>
                    <a:p>
                      <a:pPr algn="ctr"/>
                      <a:r>
                        <a:rPr lang="en-US" b="1" dirty="0" smtClean="0">
                          <a:solidFill>
                            <a:schemeClr val="tx1"/>
                          </a:solidFill>
                        </a:rPr>
                        <a:t>4</a:t>
                      </a:r>
                      <a:endParaRPr lang="en-US" b="1" dirty="0">
                        <a:solidFill>
                          <a:schemeClr val="tx1"/>
                        </a:solidFill>
                      </a:endParaRPr>
                    </a:p>
                  </a:txBody>
                  <a:tcPr/>
                </a:tc>
                <a:tc>
                  <a:txBody>
                    <a:bodyPr/>
                    <a:lstStyle/>
                    <a:p>
                      <a:pPr algn="ctr"/>
                      <a:r>
                        <a:rPr lang="en-US" b="1" i="1" dirty="0" smtClean="0">
                          <a:solidFill>
                            <a:schemeClr val="tx1"/>
                          </a:solidFill>
                        </a:rPr>
                        <a:t>p</a:t>
                      </a:r>
                      <a:r>
                        <a:rPr lang="en-US" b="1" i="0" baseline="-25000" dirty="0" smtClean="0">
                          <a:solidFill>
                            <a:schemeClr val="tx1"/>
                          </a:solidFill>
                        </a:rPr>
                        <a:t>4</a:t>
                      </a:r>
                      <a:r>
                        <a:rPr lang="en-US" b="1" dirty="0" smtClean="0">
                          <a:solidFill>
                            <a:schemeClr val="tx1"/>
                          </a:solidFill>
                        </a:rPr>
                        <a:t> = (4, 3, 5)</a:t>
                      </a:r>
                      <a:endParaRPr lang="en-US" b="1" dirty="0">
                        <a:solidFill>
                          <a:schemeClr val="tx1"/>
                        </a:solidFill>
                      </a:endParaRPr>
                    </a:p>
                  </a:txBody>
                  <a:tcPr/>
                </a:tc>
                <a:tc>
                  <a:txBody>
                    <a:bodyPr/>
                    <a:lstStyle/>
                    <a:p>
                      <a:pPr algn="ctr"/>
                      <a:r>
                        <a:rPr lang="en-US" b="1" i="1" baseline="0" dirty="0" smtClean="0">
                          <a:solidFill>
                            <a:schemeClr val="tx1"/>
                          </a:solidFill>
                        </a:rPr>
                        <a:t>x</a:t>
                      </a:r>
                      <a:r>
                        <a:rPr lang="en-US" b="1" i="0" baseline="-25000" dirty="0" smtClean="0">
                          <a:solidFill>
                            <a:schemeClr val="tx1"/>
                          </a:solidFill>
                        </a:rPr>
                        <a:t>4</a:t>
                      </a:r>
                      <a:r>
                        <a:rPr lang="en-US" b="1" dirty="0" smtClean="0">
                          <a:solidFill>
                            <a:schemeClr val="tx1"/>
                          </a:solidFill>
                        </a:rPr>
                        <a:t> =    ???</a:t>
                      </a:r>
                      <a:r>
                        <a:rPr lang="en-US" b="1" dirty="0" smtClean="0">
                          <a:solidFill>
                            <a:schemeClr val="tx1"/>
                          </a:solidFill>
                          <a:sym typeface="Symbol"/>
                        </a:rPr>
                        <a:t></a:t>
                      </a:r>
                      <a:endParaRPr lang="en-US" b="1" dirty="0">
                        <a:solidFill>
                          <a:schemeClr val="tx1"/>
                        </a:solidFill>
                      </a:endParaRPr>
                    </a:p>
                  </a:txBody>
                  <a:tcPr/>
                </a:tc>
              </a:tr>
            </a:tbl>
          </a:graphicData>
        </a:graphic>
      </p:graphicFrame>
    </p:spTree>
    <p:extLst>
      <p:ext uri="{BB962C8B-B14F-4D97-AF65-F5344CB8AC3E}">
        <p14:creationId xmlns:p14="http://schemas.microsoft.com/office/powerpoint/2010/main" val="21396602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a:t>
            </a:fld>
            <a:endParaRPr lang="en-GB" altLang="en-US" sz="1200" dirty="0"/>
          </a:p>
        </p:txBody>
      </p:sp>
      <p:sp>
        <p:nvSpPr>
          <p:cNvPr id="17412" name="Title 1"/>
          <p:cNvSpPr>
            <a:spLocks noGrp="1"/>
          </p:cNvSpPr>
          <p:nvPr>
            <p:ph type="title" idx="4294967295"/>
          </p:nvPr>
        </p:nvSpPr>
        <p:spPr/>
        <p:txBody>
          <a:bodyPr/>
          <a:lstStyle/>
          <a:p>
            <a:r>
              <a:rPr lang="en-GB" sz="2900" dirty="0" smtClean="0"/>
              <a:t>Combinatorial Clock Auction (current generation)</a:t>
            </a:r>
          </a:p>
        </p:txBody>
      </p:sp>
      <p:sp>
        <p:nvSpPr>
          <p:cNvPr id="17413" name="Content Placeholder 2"/>
          <p:cNvSpPr>
            <a:spLocks noGrp="1"/>
          </p:cNvSpPr>
          <p:nvPr>
            <p:ph idx="4294967295"/>
          </p:nvPr>
        </p:nvSpPr>
        <p:spPr>
          <a:xfrm>
            <a:off x="455614" y="1371600"/>
            <a:ext cx="8356614" cy="4935538"/>
          </a:xfrm>
        </p:spPr>
        <p:txBody>
          <a:bodyPr/>
          <a:lstStyle/>
          <a:p>
            <a:pPr>
              <a:defRPr/>
            </a:pPr>
            <a:r>
              <a:rPr lang="en-US" b="1" dirty="0"/>
              <a:t>Has been used for digital dividend auctions of spectrum in Australia, Austria, </a:t>
            </a:r>
            <a:r>
              <a:rPr lang="en-US" b="1" dirty="0" smtClean="0"/>
              <a:t>Canada, Denmark</a:t>
            </a:r>
            <a:r>
              <a:rPr lang="en-US" b="1" dirty="0"/>
              <a:t>, Ireland, the Netherlands, Slovakia, Switzerland and the UK</a:t>
            </a:r>
          </a:p>
          <a:p>
            <a:pPr>
              <a:defRPr/>
            </a:pPr>
            <a:r>
              <a:rPr lang="en-US" b="1" dirty="0"/>
              <a:t>Has been adopted for </a:t>
            </a:r>
            <a:r>
              <a:rPr lang="en-US" b="1" dirty="0" smtClean="0"/>
              <a:t>a second (upcoming) </a:t>
            </a:r>
            <a:r>
              <a:rPr lang="en-US" b="1" dirty="0"/>
              <a:t>spectrum </a:t>
            </a:r>
            <a:r>
              <a:rPr lang="en-US" b="1" dirty="0" smtClean="0"/>
              <a:t>auction </a:t>
            </a:r>
            <a:r>
              <a:rPr lang="en-US" b="1" dirty="0"/>
              <a:t>in Canada</a:t>
            </a:r>
          </a:p>
          <a:p>
            <a:pPr>
              <a:defRPr/>
            </a:pPr>
            <a:r>
              <a:rPr lang="en-US" b="1" dirty="0"/>
              <a:t>In the past few years, CCAs have been used for more major spectrum auctions worldwide than any other auction format</a:t>
            </a:r>
            <a:endParaRPr lang="en-US" b="1" dirty="0" smtClean="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183577359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20</a:t>
            </a:fld>
            <a:endParaRPr lang="en-GB" altLang="en-US" sz="1200" dirty="0"/>
          </a:p>
        </p:txBody>
      </p:sp>
      <p:sp>
        <p:nvSpPr>
          <p:cNvPr id="17412" name="Title 1"/>
          <p:cNvSpPr>
            <a:spLocks noGrp="1"/>
          </p:cNvSpPr>
          <p:nvPr>
            <p:ph type="title" idx="4294967295"/>
          </p:nvPr>
        </p:nvSpPr>
        <p:spPr/>
        <p:txBody>
          <a:bodyPr/>
          <a:lstStyle/>
          <a:p>
            <a:r>
              <a:rPr lang="en-GB" sz="2900" dirty="0" smtClean="0"/>
              <a:t>GARP-based activity rules</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u="sng" dirty="0" smtClean="0"/>
              <a:t>Definition</a:t>
            </a:r>
            <a:r>
              <a:rPr lang="en-US" b="1" dirty="0" smtClean="0"/>
              <a:t>: </a:t>
            </a:r>
            <a:r>
              <a:rPr lang="en-US" b="1" dirty="0"/>
              <a:t>The GARP-based activity rule for the clock rounds is the requirement that, given bid history </a:t>
            </a:r>
            <a:r>
              <a:rPr lang="en-US" sz="2200" b="1" dirty="0"/>
              <a:t>(</a:t>
            </a:r>
            <a:r>
              <a:rPr lang="en-US" sz="2200" b="1" i="1" dirty="0"/>
              <a:t>x</a:t>
            </a:r>
            <a:r>
              <a:rPr lang="en-US" b="1" baseline="-25000" dirty="0"/>
              <a:t>1 </a:t>
            </a:r>
            <a:r>
              <a:rPr lang="en-US" b="1" dirty="0"/>
              <a:t>,</a:t>
            </a:r>
            <a:r>
              <a:rPr lang="en-US" sz="2000" b="1" baseline="-25000" dirty="0"/>
              <a:t> </a:t>
            </a:r>
            <a:r>
              <a:rPr lang="en-US" sz="2200" b="1" i="1" dirty="0"/>
              <a:t>p</a:t>
            </a:r>
            <a:r>
              <a:rPr lang="en-US" b="1" baseline="-25000" dirty="0"/>
              <a:t>1</a:t>
            </a:r>
            <a:r>
              <a:rPr lang="en-US" sz="2200" b="1" dirty="0"/>
              <a:t>)</a:t>
            </a:r>
            <a:r>
              <a:rPr lang="en-US" sz="2000" b="1" dirty="0"/>
              <a:t>, … , </a:t>
            </a:r>
            <a:r>
              <a:rPr lang="en-US" sz="2200" b="1" dirty="0"/>
              <a:t>(</a:t>
            </a:r>
            <a:r>
              <a:rPr lang="en-US" sz="2200" b="1" i="1" dirty="0" err="1"/>
              <a:t>x</a:t>
            </a:r>
            <a:r>
              <a:rPr lang="en-US" b="1" i="1" baseline="-25000" dirty="0" err="1"/>
              <a:t>t</a:t>
            </a:r>
            <a:r>
              <a:rPr lang="en-US" b="1" baseline="-25000" dirty="0"/>
              <a:t>–1 </a:t>
            </a:r>
            <a:r>
              <a:rPr lang="en-US" b="1" dirty="0"/>
              <a:t>,</a:t>
            </a:r>
            <a:r>
              <a:rPr lang="en-US" sz="2000" b="1" baseline="-25000" dirty="0"/>
              <a:t> </a:t>
            </a:r>
            <a:r>
              <a:rPr lang="en-US" sz="2200" b="1" i="1" dirty="0" err="1"/>
              <a:t>p</a:t>
            </a:r>
            <a:r>
              <a:rPr lang="en-US" b="1" i="1" baseline="-25000" dirty="0" err="1"/>
              <a:t>t</a:t>
            </a:r>
            <a:r>
              <a:rPr lang="en-US" b="1" baseline="-25000" dirty="0"/>
              <a:t>–1</a:t>
            </a:r>
            <a:r>
              <a:rPr lang="en-US" sz="2200" b="1" dirty="0"/>
              <a:t>)</a:t>
            </a:r>
            <a:r>
              <a:rPr lang="en-US" b="1" dirty="0"/>
              <a:t>, the bidder is permitted to bid </a:t>
            </a:r>
            <a:r>
              <a:rPr lang="en-US" sz="2200" b="1" i="1" dirty="0" err="1"/>
              <a:t>x</a:t>
            </a:r>
            <a:r>
              <a:rPr lang="en-US" b="1" i="1" baseline="-25000" dirty="0" err="1"/>
              <a:t>t</a:t>
            </a:r>
            <a:r>
              <a:rPr lang="en-US" b="1" dirty="0"/>
              <a:t> in round </a:t>
            </a:r>
            <a:r>
              <a:rPr lang="en-US" b="1" i="1" dirty="0"/>
              <a:t>t</a:t>
            </a:r>
            <a:r>
              <a:rPr lang="en-US" b="1" dirty="0"/>
              <a:t> if and only if the data </a:t>
            </a:r>
            <a:r>
              <a:rPr lang="en-US" sz="2200" b="1" dirty="0"/>
              <a:t>(</a:t>
            </a:r>
            <a:r>
              <a:rPr lang="en-US" sz="2200" b="1" i="1" dirty="0"/>
              <a:t>x</a:t>
            </a:r>
            <a:r>
              <a:rPr lang="en-US" b="1" baseline="-25000" dirty="0"/>
              <a:t>1 </a:t>
            </a:r>
            <a:r>
              <a:rPr lang="en-US" b="1" dirty="0"/>
              <a:t>,</a:t>
            </a:r>
            <a:r>
              <a:rPr lang="en-US" sz="2000" b="1" baseline="-25000" dirty="0"/>
              <a:t> </a:t>
            </a:r>
            <a:r>
              <a:rPr lang="en-US" sz="2200" b="1" i="1" dirty="0"/>
              <a:t>p</a:t>
            </a:r>
            <a:r>
              <a:rPr lang="en-US" b="1" baseline="-25000" dirty="0"/>
              <a:t>1</a:t>
            </a:r>
            <a:r>
              <a:rPr lang="en-US" sz="2200" b="1" dirty="0"/>
              <a:t>)</a:t>
            </a:r>
            <a:r>
              <a:rPr lang="en-US" sz="2000" b="1" dirty="0"/>
              <a:t>, … , </a:t>
            </a:r>
            <a:r>
              <a:rPr lang="en-US" sz="2200" b="1" dirty="0"/>
              <a:t>(</a:t>
            </a:r>
            <a:r>
              <a:rPr lang="en-US" sz="2200" b="1" i="1" dirty="0" err="1"/>
              <a:t>x</a:t>
            </a:r>
            <a:r>
              <a:rPr lang="en-US" b="1" i="1" baseline="-25000" dirty="0" err="1"/>
              <a:t>t</a:t>
            </a:r>
            <a:r>
              <a:rPr lang="en-US" b="1" baseline="-25000" dirty="0"/>
              <a:t> </a:t>
            </a:r>
            <a:r>
              <a:rPr lang="en-US" b="1" dirty="0"/>
              <a:t>,</a:t>
            </a:r>
            <a:r>
              <a:rPr lang="en-US" sz="2000" b="1" baseline="-25000" dirty="0"/>
              <a:t> </a:t>
            </a:r>
            <a:r>
              <a:rPr lang="en-US" sz="2200" b="1" i="1" dirty="0" err="1"/>
              <a:t>p</a:t>
            </a:r>
            <a:r>
              <a:rPr lang="en-US" b="1" i="1" baseline="-25000" dirty="0" err="1"/>
              <a:t>t</a:t>
            </a:r>
            <a:r>
              <a:rPr lang="en-US" sz="2200" b="1" dirty="0"/>
              <a:t>)</a:t>
            </a:r>
            <a:r>
              <a:rPr lang="en-US" b="1" dirty="0"/>
              <a:t> is consistent with GARP.</a:t>
            </a:r>
            <a:endParaRPr lang="en-US" sz="2200" b="1" dirty="0">
              <a:sym typeface="Symbol"/>
            </a:endParaRPr>
          </a:p>
          <a:p>
            <a:pPr>
              <a:defRPr/>
            </a:pPr>
            <a:r>
              <a:rPr lang="en-US" b="1" dirty="0" smtClean="0"/>
              <a:t>Notwithstanding the activity rule’s strength, it satisfies:</a:t>
            </a:r>
            <a:endParaRPr lang="en-US" sz="2200" b="1" dirty="0" smtClean="0">
              <a:sym typeface="Symbol"/>
            </a:endParaRPr>
          </a:p>
          <a:p>
            <a:pPr lvl="1">
              <a:defRPr/>
            </a:pPr>
            <a:r>
              <a:rPr lang="en-US" sz="2200" b="1" dirty="0" smtClean="0"/>
              <a:t>Straightforward bidding is always permitted by the GARP-based activity rule.</a:t>
            </a:r>
          </a:p>
          <a:p>
            <a:pPr lvl="1">
              <a:defRPr/>
            </a:pPr>
            <a:r>
              <a:rPr lang="en-US" sz="2200" b="1" dirty="0" smtClean="0"/>
              <a:t>No dead-ends: At least one of the bidder’s </a:t>
            </a:r>
            <a:r>
              <a:rPr lang="en-US" sz="2200" b="1" dirty="0" err="1" smtClean="0"/>
              <a:t>prior</a:t>
            </a:r>
            <a:r>
              <a:rPr lang="en-US" sz="2200" b="1" dirty="0" err="1" smtClean="0">
                <a:sym typeface="Symbol"/>
              </a:rPr>
              <a:t></a:t>
            </a:r>
            <a:r>
              <a:rPr lang="en-US" sz="2200" b="1" dirty="0" err="1" smtClean="0"/>
              <a:t>bids</a:t>
            </a:r>
            <a:r>
              <a:rPr lang="en-US" sz="2200" b="1" dirty="0" smtClean="0"/>
              <a:t>, </a:t>
            </a:r>
            <a:r>
              <a:rPr lang="en-US" sz="2200" b="1" i="1" dirty="0" smtClean="0"/>
              <a:t>x</a:t>
            </a:r>
            <a:r>
              <a:rPr lang="en-US" sz="2400" b="1" baseline="-25000" dirty="0" smtClean="0"/>
              <a:t>1 </a:t>
            </a:r>
            <a:r>
              <a:rPr lang="en-US" sz="2400" b="1" dirty="0" smtClean="0"/>
              <a:t>,</a:t>
            </a:r>
            <a:r>
              <a:rPr lang="en-US" sz="1800" b="1" dirty="0" smtClean="0"/>
              <a:t> </a:t>
            </a:r>
            <a:r>
              <a:rPr lang="en-US" sz="1800" b="1" dirty="0"/>
              <a:t>… , </a:t>
            </a:r>
            <a:r>
              <a:rPr lang="en-US" sz="2200" b="1" i="1" dirty="0" err="1" smtClean="0"/>
              <a:t>x</a:t>
            </a:r>
            <a:r>
              <a:rPr lang="en-US" sz="2400" b="1" i="1" baseline="-25000" dirty="0" err="1" smtClean="0"/>
              <a:t>t</a:t>
            </a:r>
            <a:r>
              <a:rPr lang="en-US" sz="2400" b="1" baseline="-25000" dirty="0" smtClean="0"/>
              <a:t>–1 </a:t>
            </a:r>
            <a:r>
              <a:rPr lang="en-US" sz="2200" b="1" dirty="0" smtClean="0"/>
              <a:t>, is always permitted in round </a:t>
            </a:r>
            <a:r>
              <a:rPr lang="en-US" sz="2200" b="1" i="1" dirty="0" smtClean="0"/>
              <a:t>t</a:t>
            </a:r>
            <a:r>
              <a:rPr lang="en-US" sz="2200" b="1" dirty="0" smtClean="0"/>
              <a:t> by the </a:t>
            </a:r>
            <a:r>
              <a:rPr lang="en-US" sz="2200" b="1" dirty="0"/>
              <a:t>GARP-based activity </a:t>
            </a:r>
            <a:r>
              <a:rPr lang="en-US" sz="2200" b="1" dirty="0" smtClean="0"/>
              <a:t>rule.</a:t>
            </a:r>
            <a:endParaRPr lang="en-US" sz="2200" b="1" dirty="0"/>
          </a:p>
          <a:p>
            <a:pPr lvl="1">
              <a:defRPr/>
            </a:pPr>
            <a:r>
              <a:rPr lang="en-US" sz="2200" b="1" dirty="0" smtClean="0"/>
              <a:t>Subsets: If bidding </a:t>
            </a:r>
            <a:r>
              <a:rPr lang="en-US" sz="2200" b="1" i="1" dirty="0" smtClean="0"/>
              <a:t>x</a:t>
            </a:r>
            <a:r>
              <a:rPr lang="en-US" sz="2200" b="1" dirty="0" smtClean="0"/>
              <a:t> in </a:t>
            </a:r>
            <a:r>
              <a:rPr lang="en-US" sz="2200" b="1" dirty="0"/>
              <a:t>round </a:t>
            </a:r>
            <a:r>
              <a:rPr lang="en-US" sz="2200" b="1" i="1" dirty="0"/>
              <a:t>t</a:t>
            </a:r>
            <a:r>
              <a:rPr lang="en-US" sz="2200" b="1" dirty="0"/>
              <a:t> </a:t>
            </a:r>
            <a:r>
              <a:rPr lang="en-US" sz="2200" b="1" dirty="0" smtClean="0"/>
              <a:t>is allowed by </a:t>
            </a:r>
            <a:r>
              <a:rPr lang="en-US" sz="2200" b="1" dirty="0"/>
              <a:t>the GARP-based activity </a:t>
            </a:r>
            <a:r>
              <a:rPr lang="en-US" sz="2200" b="1" dirty="0" smtClean="0"/>
              <a:t>rule, then bidding </a:t>
            </a:r>
            <a:r>
              <a:rPr lang="en-US" sz="2200" b="1" i="1" dirty="0" smtClean="0"/>
              <a:t>y</a:t>
            </a:r>
            <a:r>
              <a:rPr lang="en-US" sz="2200" b="1" dirty="0" smtClean="0"/>
              <a:t> </a:t>
            </a:r>
            <a:r>
              <a:rPr lang="en-US" sz="2200" b="1" dirty="0" smtClean="0">
                <a:sym typeface="Symbol"/>
              </a:rPr>
              <a:t> </a:t>
            </a:r>
            <a:r>
              <a:rPr lang="en-US" sz="2200" b="1" i="1" dirty="0" smtClean="0">
                <a:sym typeface="Symbol"/>
              </a:rPr>
              <a:t>x</a:t>
            </a:r>
            <a:r>
              <a:rPr lang="en-US" sz="2200" b="1" dirty="0" smtClean="0">
                <a:sym typeface="Symbol"/>
              </a:rPr>
              <a:t> is also allowed</a:t>
            </a:r>
            <a:r>
              <a:rPr lang="en-US" sz="2200" b="1" dirty="0" smtClean="0"/>
              <a:t>.</a:t>
            </a:r>
            <a:endParaRPr lang="en-US" sz="2200" b="1" dirty="0"/>
          </a:p>
          <a:p>
            <a:pPr lvl="1">
              <a:defRPr/>
            </a:pPr>
            <a:endParaRPr lang="en-US" sz="2200" b="1" dirty="0" smtClean="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5997840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21</a:t>
            </a:fld>
            <a:endParaRPr lang="en-GB" altLang="en-US" sz="1200" dirty="0"/>
          </a:p>
        </p:txBody>
      </p:sp>
      <p:sp>
        <p:nvSpPr>
          <p:cNvPr id="17412" name="Title 1"/>
          <p:cNvSpPr>
            <a:spLocks noGrp="1"/>
          </p:cNvSpPr>
          <p:nvPr>
            <p:ph type="title" idx="4294967295"/>
          </p:nvPr>
        </p:nvSpPr>
        <p:spPr/>
        <p:txBody>
          <a:bodyPr/>
          <a:lstStyle/>
          <a:p>
            <a:r>
              <a:rPr lang="en-GB" sz="2900" dirty="0" smtClean="0"/>
              <a:t>GARP-based activity rules</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u="sng" dirty="0"/>
              <a:t>Definition 1</a:t>
            </a:r>
            <a:r>
              <a:rPr lang="en-US" b="1" dirty="0"/>
              <a:t>: The GARP-based activity rule for the clock rounds is the requirement that, given bid history </a:t>
            </a:r>
            <a:r>
              <a:rPr lang="en-US" sz="2200" b="1" dirty="0"/>
              <a:t>(</a:t>
            </a:r>
            <a:r>
              <a:rPr lang="en-US" sz="2200" b="1" i="1" dirty="0"/>
              <a:t>x</a:t>
            </a:r>
            <a:r>
              <a:rPr lang="en-US" b="1" baseline="-25000" dirty="0"/>
              <a:t>1 </a:t>
            </a:r>
            <a:r>
              <a:rPr lang="en-US" b="1" dirty="0"/>
              <a:t>,</a:t>
            </a:r>
            <a:r>
              <a:rPr lang="en-US" sz="2000" b="1" baseline="-25000" dirty="0"/>
              <a:t> </a:t>
            </a:r>
            <a:r>
              <a:rPr lang="en-US" sz="2200" b="1" i="1" dirty="0"/>
              <a:t>p</a:t>
            </a:r>
            <a:r>
              <a:rPr lang="en-US" b="1" baseline="-25000" dirty="0"/>
              <a:t>1</a:t>
            </a:r>
            <a:r>
              <a:rPr lang="en-US" sz="2200" b="1" dirty="0"/>
              <a:t>)</a:t>
            </a:r>
            <a:r>
              <a:rPr lang="en-US" sz="2000" b="1" dirty="0"/>
              <a:t>, … , </a:t>
            </a:r>
            <a:r>
              <a:rPr lang="en-US" sz="2200" b="1" dirty="0"/>
              <a:t>(</a:t>
            </a:r>
            <a:r>
              <a:rPr lang="en-US" sz="2200" b="1" i="1" dirty="0" err="1"/>
              <a:t>x</a:t>
            </a:r>
            <a:r>
              <a:rPr lang="en-US" b="1" i="1" baseline="-25000" dirty="0" err="1"/>
              <a:t>t</a:t>
            </a:r>
            <a:r>
              <a:rPr lang="en-US" b="1" baseline="-25000" dirty="0"/>
              <a:t>–1 </a:t>
            </a:r>
            <a:r>
              <a:rPr lang="en-US" b="1" dirty="0"/>
              <a:t>,</a:t>
            </a:r>
            <a:r>
              <a:rPr lang="en-US" sz="2000" b="1" baseline="-25000" dirty="0"/>
              <a:t> </a:t>
            </a:r>
            <a:r>
              <a:rPr lang="en-US" sz="2200" b="1" i="1" dirty="0" err="1"/>
              <a:t>p</a:t>
            </a:r>
            <a:r>
              <a:rPr lang="en-US" b="1" i="1" baseline="-25000" dirty="0" err="1"/>
              <a:t>t</a:t>
            </a:r>
            <a:r>
              <a:rPr lang="en-US" b="1" baseline="-25000" dirty="0"/>
              <a:t>–1</a:t>
            </a:r>
            <a:r>
              <a:rPr lang="en-US" sz="2200" b="1" dirty="0"/>
              <a:t>)</a:t>
            </a:r>
            <a:r>
              <a:rPr lang="en-US" b="1" dirty="0"/>
              <a:t>, the bidder is permitted to bid </a:t>
            </a:r>
            <a:r>
              <a:rPr lang="en-US" sz="2200" b="1" i="1" dirty="0" err="1"/>
              <a:t>x</a:t>
            </a:r>
            <a:r>
              <a:rPr lang="en-US" b="1" i="1" baseline="-25000" dirty="0" err="1"/>
              <a:t>t</a:t>
            </a:r>
            <a:r>
              <a:rPr lang="en-US" b="1" dirty="0"/>
              <a:t> in round </a:t>
            </a:r>
            <a:r>
              <a:rPr lang="en-US" b="1" i="1" dirty="0"/>
              <a:t>t</a:t>
            </a:r>
            <a:r>
              <a:rPr lang="en-US" b="1" dirty="0"/>
              <a:t> if and only if the data </a:t>
            </a:r>
            <a:r>
              <a:rPr lang="en-US" sz="2200" b="1" dirty="0"/>
              <a:t>(</a:t>
            </a:r>
            <a:r>
              <a:rPr lang="en-US" sz="2200" b="1" i="1" dirty="0"/>
              <a:t>x</a:t>
            </a:r>
            <a:r>
              <a:rPr lang="en-US" b="1" baseline="-25000" dirty="0"/>
              <a:t>1 </a:t>
            </a:r>
            <a:r>
              <a:rPr lang="en-US" b="1" dirty="0"/>
              <a:t>,</a:t>
            </a:r>
            <a:r>
              <a:rPr lang="en-US" sz="2000" b="1" baseline="-25000" dirty="0"/>
              <a:t> </a:t>
            </a:r>
            <a:r>
              <a:rPr lang="en-US" sz="2200" b="1" i="1" dirty="0"/>
              <a:t>p</a:t>
            </a:r>
            <a:r>
              <a:rPr lang="en-US" b="1" baseline="-25000" dirty="0"/>
              <a:t>1</a:t>
            </a:r>
            <a:r>
              <a:rPr lang="en-US" sz="2200" b="1" dirty="0"/>
              <a:t>)</a:t>
            </a:r>
            <a:r>
              <a:rPr lang="en-US" sz="2000" b="1" dirty="0"/>
              <a:t>, … , </a:t>
            </a:r>
            <a:r>
              <a:rPr lang="en-US" sz="2200" b="1" dirty="0"/>
              <a:t>(</a:t>
            </a:r>
            <a:r>
              <a:rPr lang="en-US" sz="2200" b="1" i="1" dirty="0" err="1"/>
              <a:t>x</a:t>
            </a:r>
            <a:r>
              <a:rPr lang="en-US" b="1" i="1" baseline="-25000" dirty="0" err="1"/>
              <a:t>t</a:t>
            </a:r>
            <a:r>
              <a:rPr lang="en-US" b="1" baseline="-25000" dirty="0"/>
              <a:t> </a:t>
            </a:r>
            <a:r>
              <a:rPr lang="en-US" b="1" dirty="0"/>
              <a:t>,</a:t>
            </a:r>
            <a:r>
              <a:rPr lang="en-US" sz="2000" b="1" baseline="-25000" dirty="0"/>
              <a:t> </a:t>
            </a:r>
            <a:r>
              <a:rPr lang="en-US" sz="2200" b="1" i="1" dirty="0" err="1"/>
              <a:t>p</a:t>
            </a:r>
            <a:r>
              <a:rPr lang="en-US" b="1" i="1" baseline="-25000" dirty="0" err="1"/>
              <a:t>t</a:t>
            </a:r>
            <a:r>
              <a:rPr lang="en-US" sz="2200" b="1" dirty="0"/>
              <a:t>)</a:t>
            </a:r>
            <a:r>
              <a:rPr lang="en-US" b="1" dirty="0"/>
              <a:t> is consistent with GARP.</a:t>
            </a:r>
            <a:endParaRPr lang="en-US" sz="2200" b="1" dirty="0">
              <a:sym typeface="Symbol"/>
            </a:endParaRPr>
          </a:p>
          <a:p>
            <a:pPr>
              <a:defRPr/>
            </a:pPr>
            <a:r>
              <a:rPr lang="en-US" b="1" dirty="0" smtClean="0"/>
              <a:t>Notwithstanding the strength of the activity rule:</a:t>
            </a:r>
            <a:endParaRPr lang="en-US" sz="2200" b="1" dirty="0" smtClean="0">
              <a:sym typeface="Symbol"/>
            </a:endParaRPr>
          </a:p>
          <a:p>
            <a:pPr lvl="1">
              <a:defRPr/>
            </a:pPr>
            <a:r>
              <a:rPr lang="en-US" sz="2200" b="1" u="sng" dirty="0" smtClean="0"/>
              <a:t>Proposition 1</a:t>
            </a:r>
            <a:r>
              <a:rPr lang="en-US" sz="2200" b="1" dirty="0" smtClean="0"/>
              <a:t>: Straightforward bidding is always permitted by the GARP-based activity rule.</a:t>
            </a:r>
          </a:p>
          <a:p>
            <a:pPr lvl="1">
              <a:defRPr/>
            </a:pPr>
            <a:r>
              <a:rPr lang="en-US" sz="2200" b="1" u="sng" dirty="0"/>
              <a:t>Proposition </a:t>
            </a:r>
            <a:r>
              <a:rPr lang="en-US" sz="2200" b="1" u="sng" dirty="0" smtClean="0"/>
              <a:t>2</a:t>
            </a:r>
            <a:r>
              <a:rPr lang="en-US" sz="2200" b="1" dirty="0" smtClean="0"/>
              <a:t> (No dead-ends): At least one of the bidder’s </a:t>
            </a:r>
            <a:r>
              <a:rPr lang="en-US" sz="2200" b="1" dirty="0" err="1" smtClean="0"/>
              <a:t>prior</a:t>
            </a:r>
            <a:r>
              <a:rPr lang="en-US" sz="2200" b="1" dirty="0" err="1" smtClean="0">
                <a:sym typeface="Symbol"/>
              </a:rPr>
              <a:t></a:t>
            </a:r>
            <a:r>
              <a:rPr lang="en-US" sz="2200" b="1" dirty="0" err="1" smtClean="0"/>
              <a:t>bids</a:t>
            </a:r>
            <a:r>
              <a:rPr lang="en-US" sz="2200" b="1" dirty="0" smtClean="0"/>
              <a:t>, </a:t>
            </a:r>
            <a:r>
              <a:rPr lang="en-US" sz="2200" b="1" i="1" dirty="0" smtClean="0"/>
              <a:t>x</a:t>
            </a:r>
            <a:r>
              <a:rPr lang="en-US" sz="2400" b="1" baseline="-25000" dirty="0" smtClean="0"/>
              <a:t>1 </a:t>
            </a:r>
            <a:r>
              <a:rPr lang="en-US" sz="2400" b="1" dirty="0" smtClean="0"/>
              <a:t>,</a:t>
            </a:r>
            <a:r>
              <a:rPr lang="en-US" sz="1800" b="1" dirty="0" smtClean="0"/>
              <a:t> </a:t>
            </a:r>
            <a:r>
              <a:rPr lang="en-US" sz="1800" b="1" dirty="0"/>
              <a:t>… , </a:t>
            </a:r>
            <a:r>
              <a:rPr lang="en-US" sz="2200" b="1" i="1" dirty="0" err="1" smtClean="0"/>
              <a:t>x</a:t>
            </a:r>
            <a:r>
              <a:rPr lang="en-US" sz="2400" b="1" i="1" baseline="-25000" dirty="0" err="1" smtClean="0"/>
              <a:t>t</a:t>
            </a:r>
            <a:r>
              <a:rPr lang="en-US" sz="2400" b="1" baseline="-25000" dirty="0" smtClean="0"/>
              <a:t>–1 </a:t>
            </a:r>
            <a:r>
              <a:rPr lang="en-US" sz="2200" b="1" dirty="0" smtClean="0"/>
              <a:t>, is always permitted in round </a:t>
            </a:r>
            <a:r>
              <a:rPr lang="en-US" sz="2200" b="1" i="1" dirty="0" smtClean="0"/>
              <a:t>t</a:t>
            </a:r>
            <a:r>
              <a:rPr lang="en-US" sz="2200" b="1" dirty="0" smtClean="0"/>
              <a:t> by the </a:t>
            </a:r>
            <a:r>
              <a:rPr lang="en-US" sz="2200" b="1" dirty="0"/>
              <a:t>GARP-based activity </a:t>
            </a:r>
            <a:r>
              <a:rPr lang="en-US" sz="2200" b="1" dirty="0" smtClean="0"/>
              <a:t>rule.</a:t>
            </a:r>
            <a:endParaRPr lang="en-US" sz="2200" b="1" dirty="0"/>
          </a:p>
          <a:p>
            <a:pPr lvl="1">
              <a:defRPr/>
            </a:pPr>
            <a:r>
              <a:rPr lang="en-US" sz="2200" b="1" u="sng" dirty="0"/>
              <a:t>Proposition </a:t>
            </a:r>
            <a:r>
              <a:rPr lang="en-US" sz="2200" b="1" u="sng" dirty="0" smtClean="0"/>
              <a:t>3</a:t>
            </a:r>
            <a:r>
              <a:rPr lang="en-US" sz="2200" b="1" dirty="0" smtClean="0"/>
              <a:t> (Smaller bids): If bidding </a:t>
            </a:r>
            <a:r>
              <a:rPr lang="en-US" sz="2200" b="1" i="1" dirty="0" smtClean="0"/>
              <a:t>x</a:t>
            </a:r>
            <a:r>
              <a:rPr lang="en-US" sz="2200" b="1" dirty="0" smtClean="0"/>
              <a:t> in </a:t>
            </a:r>
            <a:r>
              <a:rPr lang="en-US" sz="2200" b="1" dirty="0"/>
              <a:t>round </a:t>
            </a:r>
            <a:r>
              <a:rPr lang="en-US" sz="2200" b="1" i="1" dirty="0"/>
              <a:t>t</a:t>
            </a:r>
            <a:r>
              <a:rPr lang="en-US" sz="2200" b="1" dirty="0"/>
              <a:t> </a:t>
            </a:r>
            <a:r>
              <a:rPr lang="en-US" sz="2200" b="1" dirty="0" smtClean="0"/>
              <a:t>is allowed by </a:t>
            </a:r>
            <a:r>
              <a:rPr lang="en-US" sz="2200" b="1" dirty="0"/>
              <a:t>the GARP-based activity </a:t>
            </a:r>
            <a:r>
              <a:rPr lang="en-US" sz="2200" b="1" dirty="0" smtClean="0"/>
              <a:t>rule, then bidding </a:t>
            </a:r>
            <a:r>
              <a:rPr lang="en-US" sz="2200" b="1" i="1" dirty="0" smtClean="0"/>
              <a:t>y</a:t>
            </a:r>
            <a:r>
              <a:rPr lang="en-US" sz="2200" b="1" dirty="0" smtClean="0"/>
              <a:t> </a:t>
            </a:r>
            <a:r>
              <a:rPr lang="en-US" sz="2200" b="1" dirty="0" smtClean="0">
                <a:sym typeface="Symbol"/>
              </a:rPr>
              <a:t> </a:t>
            </a:r>
            <a:r>
              <a:rPr lang="en-US" sz="2200" b="1" i="1" dirty="0" smtClean="0">
                <a:sym typeface="Symbol"/>
              </a:rPr>
              <a:t>x</a:t>
            </a:r>
            <a:r>
              <a:rPr lang="en-US" sz="2200" b="1" dirty="0" smtClean="0">
                <a:sym typeface="Symbol"/>
              </a:rPr>
              <a:t> is also allowed</a:t>
            </a:r>
            <a:r>
              <a:rPr lang="en-US" sz="2200" b="1" dirty="0" smtClean="0"/>
              <a:t>.</a:t>
            </a:r>
            <a:endParaRPr lang="en-US" sz="2200" b="1" dirty="0"/>
          </a:p>
          <a:p>
            <a:pPr lvl="1">
              <a:defRPr/>
            </a:pPr>
            <a:endParaRPr lang="en-US" sz="2200" b="1" dirty="0" smtClean="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24570546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22</a:t>
            </a:fld>
            <a:endParaRPr lang="en-GB" altLang="en-US" sz="1200" dirty="0"/>
          </a:p>
        </p:txBody>
      </p:sp>
      <p:sp>
        <p:nvSpPr>
          <p:cNvPr id="17412" name="Title 1"/>
          <p:cNvSpPr>
            <a:spLocks noGrp="1"/>
          </p:cNvSpPr>
          <p:nvPr>
            <p:ph type="title" idx="4294967295"/>
          </p:nvPr>
        </p:nvSpPr>
        <p:spPr/>
        <p:txBody>
          <a:bodyPr/>
          <a:lstStyle/>
          <a:p>
            <a:r>
              <a:rPr lang="en-GB" sz="2900" dirty="0" smtClean="0"/>
              <a:t>“Test” of GARP in the UK auction: H3G</a:t>
            </a:r>
          </a:p>
        </p:txBody>
      </p:sp>
      <p:sp>
        <p:nvSpPr>
          <p:cNvPr id="17413" name="Content Placeholder 2"/>
          <p:cNvSpPr>
            <a:spLocks noGrp="1"/>
          </p:cNvSpPr>
          <p:nvPr>
            <p:ph idx="4294967295"/>
          </p:nvPr>
        </p:nvSpPr>
        <p:spPr>
          <a:xfrm>
            <a:off x="455613" y="1371600"/>
            <a:ext cx="8459787" cy="4935538"/>
          </a:xfrm>
        </p:spPr>
        <p:txBody>
          <a:bodyPr/>
          <a:lstStyle/>
          <a:p>
            <a:pPr>
              <a:defRPr/>
            </a:pPr>
            <a:endParaRPr lang="en-US" b="1" dirty="0" smtClean="0"/>
          </a:p>
          <a:p>
            <a:pPr marL="0" indent="0">
              <a:buNone/>
              <a:defRPr/>
            </a:pPr>
            <a:r>
              <a:rPr lang="en-US" b="1" dirty="0"/>
              <a:t>	</a:t>
            </a:r>
            <a:r>
              <a:rPr lang="en-US" b="1" dirty="0" smtClean="0"/>
              <a:t>	</a:t>
            </a:r>
            <a:endParaRPr lang="en-US" b="1" dirty="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graphicFrame>
        <p:nvGraphicFramePr>
          <p:cNvPr id="3" name="Object 2"/>
          <p:cNvGraphicFramePr>
            <a:graphicFrameLocks noChangeAspect="1"/>
          </p:cNvGraphicFramePr>
          <p:nvPr>
            <p:extLst>
              <p:ext uri="{D42A27DB-BD31-4B8C-83A1-F6EECF244321}">
                <p14:modId xmlns:p14="http://schemas.microsoft.com/office/powerpoint/2010/main" val="2461989368"/>
              </p:ext>
            </p:extLst>
          </p:nvPr>
        </p:nvGraphicFramePr>
        <p:xfrm>
          <a:off x="6121400" y="3733800"/>
          <a:ext cx="914400" cy="198438"/>
        </p:xfrm>
        <a:graphic>
          <a:graphicData uri="http://schemas.openxmlformats.org/presentationml/2006/ole">
            <mc:AlternateContent xmlns:mc="http://schemas.openxmlformats.org/markup-compatibility/2006">
              <mc:Choice xmlns:v="urn:schemas-microsoft-com:vml" Requires="v">
                <p:oleObj spid="_x0000_s11266" name="Equation" r:id="rId4" imgW="914400" imgH="198720" progId="Equation.DSMT4">
                  <p:embed/>
                </p:oleObj>
              </mc:Choice>
              <mc:Fallback>
                <p:oleObj name="Equation" r:id="rId4" imgW="914400" imgH="198720" progId="Equation.DSMT4">
                  <p:embed/>
                  <p:pic>
                    <p:nvPicPr>
                      <p:cNvPr id="0" name=""/>
                      <p:cNvPicPr/>
                      <p:nvPr/>
                    </p:nvPicPr>
                    <p:blipFill>
                      <a:blip r:embed="rId5"/>
                      <a:stretch>
                        <a:fillRect/>
                      </a:stretch>
                    </p:blipFill>
                    <p:spPr>
                      <a:xfrm>
                        <a:off x="6121400" y="3733800"/>
                        <a:ext cx="914400" cy="198438"/>
                      </a:xfrm>
                      <a:prstGeom prst="rect">
                        <a:avLst/>
                      </a:prstGeom>
                    </p:spPr>
                  </p:pic>
                </p:oleObj>
              </mc:Fallback>
            </mc:AlternateContent>
          </a:graphicData>
        </a:graphic>
      </p:graphicFrame>
      <p:pic>
        <p:nvPicPr>
          <p:cNvPr id="11266"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5587" y="1229738"/>
            <a:ext cx="6092825" cy="538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851746"/>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23</a:t>
            </a:fld>
            <a:endParaRPr lang="en-GB" altLang="en-US" sz="1200" dirty="0"/>
          </a:p>
        </p:txBody>
      </p:sp>
      <p:sp>
        <p:nvSpPr>
          <p:cNvPr id="17412" name="Title 1"/>
          <p:cNvSpPr>
            <a:spLocks noGrp="1"/>
          </p:cNvSpPr>
          <p:nvPr>
            <p:ph type="title" idx="4294967295"/>
          </p:nvPr>
        </p:nvSpPr>
        <p:spPr/>
        <p:txBody>
          <a:bodyPr/>
          <a:lstStyle/>
          <a:p>
            <a:r>
              <a:rPr lang="en-GB" sz="2900" dirty="0" smtClean="0"/>
              <a:t>“Test” of GARP in the UK auction: EE</a:t>
            </a:r>
          </a:p>
        </p:txBody>
      </p:sp>
      <p:sp>
        <p:nvSpPr>
          <p:cNvPr id="17413" name="Content Placeholder 2"/>
          <p:cNvSpPr>
            <a:spLocks noGrp="1"/>
          </p:cNvSpPr>
          <p:nvPr>
            <p:ph idx="4294967295"/>
          </p:nvPr>
        </p:nvSpPr>
        <p:spPr>
          <a:xfrm>
            <a:off x="455613" y="1371600"/>
            <a:ext cx="8459787" cy="4935538"/>
          </a:xfrm>
        </p:spPr>
        <p:txBody>
          <a:bodyPr/>
          <a:lstStyle/>
          <a:p>
            <a:pPr>
              <a:defRPr/>
            </a:pPr>
            <a:endParaRPr lang="en-US" b="1" dirty="0" smtClean="0"/>
          </a:p>
          <a:p>
            <a:pPr marL="0" indent="0">
              <a:buNone/>
              <a:defRPr/>
            </a:pPr>
            <a:r>
              <a:rPr lang="en-US" b="1" dirty="0"/>
              <a:t>	</a:t>
            </a:r>
            <a:r>
              <a:rPr lang="en-US" b="1" dirty="0" smtClean="0"/>
              <a:t>	</a:t>
            </a:r>
            <a:endParaRPr lang="en-US" b="1" dirty="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graphicFrame>
        <p:nvGraphicFramePr>
          <p:cNvPr id="3" name="Object 2"/>
          <p:cNvGraphicFramePr>
            <a:graphicFrameLocks noChangeAspect="1"/>
          </p:cNvGraphicFramePr>
          <p:nvPr>
            <p:extLst>
              <p:ext uri="{D42A27DB-BD31-4B8C-83A1-F6EECF244321}">
                <p14:modId xmlns:p14="http://schemas.microsoft.com/office/powerpoint/2010/main" val="2088797396"/>
              </p:ext>
            </p:extLst>
          </p:nvPr>
        </p:nvGraphicFramePr>
        <p:xfrm>
          <a:off x="6121400" y="3733800"/>
          <a:ext cx="914400" cy="198438"/>
        </p:xfrm>
        <a:graphic>
          <a:graphicData uri="http://schemas.openxmlformats.org/presentationml/2006/ole">
            <mc:AlternateContent xmlns:mc="http://schemas.openxmlformats.org/markup-compatibility/2006">
              <mc:Choice xmlns:v="urn:schemas-microsoft-com:vml" Requires="v">
                <p:oleObj spid="_x0000_s12290" name="Equation" r:id="rId4" imgW="914400" imgH="198720" progId="Equation.DSMT4">
                  <p:embed/>
                </p:oleObj>
              </mc:Choice>
              <mc:Fallback>
                <p:oleObj name="Equation" r:id="rId4" imgW="914400" imgH="198720" progId="Equation.DSMT4">
                  <p:embed/>
                  <p:pic>
                    <p:nvPicPr>
                      <p:cNvPr id="0" name=""/>
                      <p:cNvPicPr/>
                      <p:nvPr/>
                    </p:nvPicPr>
                    <p:blipFill>
                      <a:blip r:embed="rId5"/>
                      <a:stretch>
                        <a:fillRect/>
                      </a:stretch>
                    </p:blipFill>
                    <p:spPr>
                      <a:xfrm>
                        <a:off x="6121400" y="3733800"/>
                        <a:ext cx="914400" cy="198438"/>
                      </a:xfrm>
                      <a:prstGeom prst="rect">
                        <a:avLst/>
                      </a:prstGeom>
                    </p:spPr>
                  </p:pic>
                </p:oleObj>
              </mc:Fallback>
            </mc:AlternateContent>
          </a:graphicData>
        </a:graphic>
      </p:graphicFrame>
      <p:pic>
        <p:nvPicPr>
          <p:cNvPr id="12290"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5588" y="1228625"/>
            <a:ext cx="6092825" cy="5392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170031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24</a:t>
            </a:fld>
            <a:endParaRPr lang="en-GB" altLang="en-US" sz="1200" dirty="0"/>
          </a:p>
        </p:txBody>
      </p:sp>
      <p:sp>
        <p:nvSpPr>
          <p:cNvPr id="17412" name="Title 1"/>
          <p:cNvSpPr>
            <a:spLocks noGrp="1"/>
          </p:cNvSpPr>
          <p:nvPr>
            <p:ph type="title" idx="4294967295"/>
          </p:nvPr>
        </p:nvSpPr>
        <p:spPr/>
        <p:txBody>
          <a:bodyPr/>
          <a:lstStyle/>
          <a:p>
            <a:r>
              <a:rPr lang="en-GB" sz="2900" dirty="0" smtClean="0"/>
              <a:t>“Test” of GARP in the UK auction: Vodafone</a:t>
            </a:r>
          </a:p>
        </p:txBody>
      </p:sp>
      <p:sp>
        <p:nvSpPr>
          <p:cNvPr id="17413" name="Content Placeholder 2"/>
          <p:cNvSpPr>
            <a:spLocks noGrp="1"/>
          </p:cNvSpPr>
          <p:nvPr>
            <p:ph idx="4294967295"/>
          </p:nvPr>
        </p:nvSpPr>
        <p:spPr>
          <a:xfrm>
            <a:off x="455613" y="1371600"/>
            <a:ext cx="8459787" cy="4935538"/>
          </a:xfrm>
        </p:spPr>
        <p:txBody>
          <a:bodyPr/>
          <a:lstStyle/>
          <a:p>
            <a:pPr>
              <a:defRPr/>
            </a:pPr>
            <a:endParaRPr lang="en-US" b="1" dirty="0" smtClean="0"/>
          </a:p>
          <a:p>
            <a:pPr marL="0" indent="0">
              <a:buNone/>
              <a:defRPr/>
            </a:pPr>
            <a:r>
              <a:rPr lang="en-US" b="1" dirty="0"/>
              <a:t>	</a:t>
            </a:r>
            <a:r>
              <a:rPr lang="en-US" b="1" dirty="0" smtClean="0"/>
              <a:t>	</a:t>
            </a:r>
            <a:endParaRPr lang="en-US" b="1" dirty="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graphicFrame>
        <p:nvGraphicFramePr>
          <p:cNvPr id="3" name="Object 2"/>
          <p:cNvGraphicFramePr>
            <a:graphicFrameLocks noChangeAspect="1"/>
          </p:cNvGraphicFramePr>
          <p:nvPr>
            <p:extLst>
              <p:ext uri="{D42A27DB-BD31-4B8C-83A1-F6EECF244321}">
                <p14:modId xmlns:p14="http://schemas.microsoft.com/office/powerpoint/2010/main" val="1597902656"/>
              </p:ext>
            </p:extLst>
          </p:nvPr>
        </p:nvGraphicFramePr>
        <p:xfrm>
          <a:off x="6121400" y="3733800"/>
          <a:ext cx="914400" cy="198438"/>
        </p:xfrm>
        <a:graphic>
          <a:graphicData uri="http://schemas.openxmlformats.org/presentationml/2006/ole">
            <mc:AlternateContent xmlns:mc="http://schemas.openxmlformats.org/markup-compatibility/2006">
              <mc:Choice xmlns:v="urn:schemas-microsoft-com:vml" Requires="v">
                <p:oleObj spid="_x0000_s13314" name="Equation" r:id="rId4" imgW="914400" imgH="198720" progId="Equation.DSMT4">
                  <p:embed/>
                </p:oleObj>
              </mc:Choice>
              <mc:Fallback>
                <p:oleObj name="Equation" r:id="rId4" imgW="914400" imgH="198720" progId="Equation.DSMT4">
                  <p:embed/>
                  <p:pic>
                    <p:nvPicPr>
                      <p:cNvPr id="0" name=""/>
                      <p:cNvPicPr/>
                      <p:nvPr/>
                    </p:nvPicPr>
                    <p:blipFill>
                      <a:blip r:embed="rId5"/>
                      <a:stretch>
                        <a:fillRect/>
                      </a:stretch>
                    </p:blipFill>
                    <p:spPr>
                      <a:xfrm>
                        <a:off x="6121400" y="3733800"/>
                        <a:ext cx="914400" cy="198438"/>
                      </a:xfrm>
                      <a:prstGeom prst="rect">
                        <a:avLst/>
                      </a:prstGeom>
                    </p:spPr>
                  </p:pic>
                </p:oleObj>
              </mc:Fallback>
            </mc:AlternateContent>
          </a:graphicData>
        </a:graphic>
      </p:graphicFrame>
      <p:pic>
        <p:nvPicPr>
          <p:cNvPr id="13314"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5588" y="1220533"/>
            <a:ext cx="6092825" cy="5392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544356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0" y="5017778"/>
            <a:ext cx="9144000" cy="18470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dirty="0"/>
          </a:p>
        </p:txBody>
      </p:sp>
      <p:sp>
        <p:nvSpPr>
          <p:cNvPr id="3075" name="Rectangle 4"/>
          <p:cNvSpPr>
            <a:spLocks noGrp="1" noChangeArrowheads="1"/>
          </p:cNvSpPr>
          <p:nvPr>
            <p:ph type="ctrTitle"/>
          </p:nvPr>
        </p:nvSpPr>
        <p:spPr>
          <a:xfrm>
            <a:off x="685800" y="1821774"/>
            <a:ext cx="7772400" cy="1470025"/>
          </a:xfrm>
        </p:spPr>
        <p:txBody>
          <a:bodyPr/>
          <a:lstStyle/>
          <a:p>
            <a:pPr eaLnBrk="1" hangingPunct="1"/>
            <a:r>
              <a:rPr lang="en-GB" sz="4000" dirty="0" smtClean="0"/>
              <a:t>Part III:</a:t>
            </a:r>
            <a:br>
              <a:rPr lang="en-GB" sz="4000" dirty="0" smtClean="0"/>
            </a:br>
            <a:r>
              <a:rPr lang="en-GB" sz="4000" dirty="0" smtClean="0"/>
              <a:t>Pricing</a:t>
            </a:r>
            <a:endParaRPr lang="en-GB" sz="4000" baseline="20000" dirty="0"/>
          </a:p>
        </p:txBody>
      </p:sp>
      <p:sp>
        <p:nvSpPr>
          <p:cNvPr id="3077" name="Rectangle 9"/>
          <p:cNvSpPr>
            <a:spLocks noChangeArrowheads="1"/>
          </p:cNvSpPr>
          <p:nvPr/>
        </p:nvSpPr>
        <p:spPr bwMode="auto">
          <a:xfrm>
            <a:off x="0" y="4911725"/>
            <a:ext cx="9144000" cy="131763"/>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a:p>
        </p:txBody>
      </p:sp>
    </p:spTree>
    <p:extLst>
      <p:ext uri="{BB962C8B-B14F-4D97-AF65-F5344CB8AC3E}">
        <p14:creationId xmlns:p14="http://schemas.microsoft.com/office/powerpoint/2010/main" val="1023404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26</a:t>
            </a:fld>
            <a:endParaRPr lang="en-GB" altLang="en-US" sz="1200" dirty="0"/>
          </a:p>
        </p:txBody>
      </p:sp>
      <p:sp>
        <p:nvSpPr>
          <p:cNvPr id="17412" name="Title 1"/>
          <p:cNvSpPr>
            <a:spLocks noGrp="1"/>
          </p:cNvSpPr>
          <p:nvPr>
            <p:ph type="title" idx="4294967295"/>
          </p:nvPr>
        </p:nvSpPr>
        <p:spPr/>
        <p:txBody>
          <a:bodyPr/>
          <a:lstStyle/>
          <a:p>
            <a:r>
              <a:rPr lang="en-GB" sz="2900" dirty="0" smtClean="0"/>
              <a:t>Tensions from second pricing in the current CCA</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smtClean="0"/>
              <a:t>There is a tension between strict activity rules and the use of a core-selecting mechanism (“second pricing”):</a:t>
            </a:r>
          </a:p>
          <a:p>
            <a:pPr lvl="1">
              <a:defRPr/>
            </a:pPr>
            <a:r>
              <a:rPr lang="en-US" sz="2200" b="1" dirty="0" smtClean="0"/>
              <a:t>With strict activity rules and without undersell, each bidder is guaranteed to win its package from the final clock round</a:t>
            </a:r>
          </a:p>
          <a:p>
            <a:pPr lvl="1">
              <a:defRPr/>
            </a:pPr>
            <a:r>
              <a:rPr lang="en-US" sz="2200" b="1" dirty="0" smtClean="0"/>
              <a:t>So bidders may lack incentive to submit supplementary bids</a:t>
            </a:r>
          </a:p>
          <a:p>
            <a:pPr lvl="1">
              <a:defRPr/>
            </a:pPr>
            <a:r>
              <a:rPr lang="en-US" sz="2200" b="1" dirty="0" smtClean="0"/>
              <a:t>There may also be minimal consequences to a bidder inflating its expressed opportunity cost</a:t>
            </a:r>
          </a:p>
          <a:p>
            <a:pPr lvl="1">
              <a:defRPr/>
            </a:pPr>
            <a:r>
              <a:rPr lang="en-US" sz="2200" b="1" dirty="0" smtClean="0"/>
              <a:t>Since the price determination depends on supplementary bids, prices may be too low (the “missing bid” problem) or too high (“spiteful bidding”)</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8070771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27</a:t>
            </a:fld>
            <a:endParaRPr lang="en-GB" altLang="en-US" sz="1200" dirty="0"/>
          </a:p>
        </p:txBody>
      </p:sp>
      <p:sp>
        <p:nvSpPr>
          <p:cNvPr id="17412" name="Title 1"/>
          <p:cNvSpPr>
            <a:spLocks noGrp="1"/>
          </p:cNvSpPr>
          <p:nvPr>
            <p:ph type="title" idx="4294967295"/>
          </p:nvPr>
        </p:nvSpPr>
        <p:spPr/>
        <p:txBody>
          <a:bodyPr/>
          <a:lstStyle/>
          <a:p>
            <a:r>
              <a:rPr lang="en-GB" sz="2900" dirty="0" smtClean="0"/>
              <a:t>Transforming the CCA from second- to first-pricing</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sz="2200" b="1" dirty="0" smtClean="0"/>
              <a:t>One can ask the question: Given opponents’ bids, and given the activity rule, what is the maximum amount that a bidder could ever have to pay to win a package if this were the final clock round of the auction (“exposure calculation”)?</a:t>
            </a:r>
          </a:p>
          <a:p>
            <a:pPr>
              <a:defRPr/>
            </a:pPr>
            <a:r>
              <a:rPr lang="en-US" sz="2200" b="1" dirty="0" smtClean="0"/>
              <a:t>Using the nominal clock prices as the bid amount for a package, as</a:t>
            </a:r>
            <a:r>
              <a:rPr lang="en-US" sz="2200" b="1" dirty="0" smtClean="0">
                <a:latin typeface="Calibri"/>
                <a:cs typeface="Calibri"/>
              </a:rPr>
              <a:t> </a:t>
            </a:r>
            <a:r>
              <a:rPr lang="en-US" sz="2200" b="1" dirty="0" smtClean="0"/>
              <a:t>is</a:t>
            </a:r>
            <a:r>
              <a:rPr lang="en-US" sz="2200" b="1" dirty="0" smtClean="0">
                <a:latin typeface="Calibri"/>
                <a:cs typeface="Calibri"/>
              </a:rPr>
              <a:t> </a:t>
            </a:r>
            <a:r>
              <a:rPr lang="en-US" sz="2200" b="1" dirty="0" smtClean="0"/>
              <a:t>done in the current CCA, is an arbitrary convention; all that matters are relative prices</a:t>
            </a:r>
          </a:p>
          <a:p>
            <a:pPr>
              <a:defRPr/>
            </a:pPr>
            <a:r>
              <a:rPr lang="en-US" sz="2200" b="1" dirty="0" smtClean="0"/>
              <a:t>Instead, for example, the bid amount for a package could be discounted, based upon the bidder’s exposure calculation</a:t>
            </a:r>
          </a:p>
          <a:p>
            <a:pPr>
              <a:defRPr/>
            </a:pPr>
            <a:r>
              <a:rPr lang="en-US" sz="2200" b="1" dirty="0" smtClean="0"/>
              <a:t>Furthermore, one could utilize the discounted bid amounts to make the pricing pay-as-bid</a:t>
            </a:r>
          </a:p>
          <a:p>
            <a:pPr>
              <a:defRPr/>
            </a:pPr>
            <a:r>
              <a:rPr lang="en-US" sz="2200" b="1" dirty="0" smtClean="0"/>
              <a:t>With first-pricing of the final clock packages, it doesn’t matter if there is insufficient incentive for supplementary bids</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15936222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28</a:t>
            </a:fld>
            <a:endParaRPr lang="en-GB" altLang="en-US" sz="1200" dirty="0"/>
          </a:p>
        </p:txBody>
      </p:sp>
      <p:sp>
        <p:nvSpPr>
          <p:cNvPr id="17412" name="Title 1"/>
          <p:cNvSpPr>
            <a:spLocks noGrp="1"/>
          </p:cNvSpPr>
          <p:nvPr>
            <p:ph type="title" idx="4294967295"/>
          </p:nvPr>
        </p:nvSpPr>
        <p:spPr/>
        <p:txBody>
          <a:bodyPr/>
          <a:lstStyle/>
          <a:p>
            <a:r>
              <a:rPr lang="en-GB" sz="2900" dirty="0" smtClean="0"/>
              <a:t>The CCA as an iterative first-price auction</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smtClean="0"/>
              <a:t>Much of the rationale for the strong GARP-based activity rule is that it generates reasonable exposure calculations</a:t>
            </a:r>
          </a:p>
          <a:p>
            <a:pPr>
              <a:defRPr/>
            </a:pPr>
            <a:r>
              <a:rPr lang="en-US" b="1" dirty="0" smtClean="0"/>
              <a:t>Under second price, supplementary bids serve both an allocation and a pricing role; under first price, attention is focused on the allocation role</a:t>
            </a:r>
          </a:p>
          <a:p>
            <a:pPr>
              <a:defRPr/>
            </a:pPr>
            <a:r>
              <a:rPr lang="en-US" b="1" dirty="0" smtClean="0"/>
              <a:t>A strong activity rule assures </a:t>
            </a:r>
            <a:r>
              <a:rPr lang="en-US" b="1" dirty="0"/>
              <a:t>a high degree of stability and predictability in going from the clock </a:t>
            </a:r>
            <a:r>
              <a:rPr lang="en-US" b="1" dirty="0" smtClean="0"/>
              <a:t>rounds </a:t>
            </a:r>
            <a:r>
              <a:rPr lang="en-US" b="1" dirty="0"/>
              <a:t>to the supplementary </a:t>
            </a:r>
            <a:r>
              <a:rPr lang="en-US" b="1" dirty="0" smtClean="0"/>
              <a:t>round (by contrast, a weak activity rule allows bid-sniping)</a:t>
            </a:r>
          </a:p>
          <a:p>
            <a:pPr>
              <a:defRPr/>
            </a:pPr>
            <a:r>
              <a:rPr lang="en-US" b="1" dirty="0" smtClean="0"/>
              <a:t>The use of first-pricing would also tend to reduce the importance of budget constraints</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13512357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29</a:t>
            </a:fld>
            <a:endParaRPr lang="en-GB" altLang="en-US" sz="1200" dirty="0"/>
          </a:p>
        </p:txBody>
      </p:sp>
      <p:sp>
        <p:nvSpPr>
          <p:cNvPr id="17412" name="Title 1"/>
          <p:cNvSpPr>
            <a:spLocks noGrp="1"/>
          </p:cNvSpPr>
          <p:nvPr>
            <p:ph type="title" idx="4294967295"/>
          </p:nvPr>
        </p:nvSpPr>
        <p:spPr/>
        <p:txBody>
          <a:bodyPr/>
          <a:lstStyle/>
          <a:p>
            <a:r>
              <a:rPr lang="en-GB" sz="2900" dirty="0" smtClean="0"/>
              <a:t>Conclusion</a:t>
            </a:r>
          </a:p>
        </p:txBody>
      </p:sp>
      <p:sp>
        <p:nvSpPr>
          <p:cNvPr id="17413" name="Content Placeholder 2"/>
          <p:cNvSpPr>
            <a:spLocks noGrp="1"/>
          </p:cNvSpPr>
          <p:nvPr>
            <p:ph idx="4294967295"/>
          </p:nvPr>
        </p:nvSpPr>
        <p:spPr>
          <a:xfrm>
            <a:off x="455613" y="1371600"/>
            <a:ext cx="8459787" cy="4935538"/>
          </a:xfrm>
        </p:spPr>
        <p:txBody>
          <a:bodyPr/>
          <a:lstStyle/>
          <a:p>
            <a:pPr>
              <a:defRPr/>
            </a:pPr>
            <a:r>
              <a:rPr lang="en-US" b="1" dirty="0" smtClean="0"/>
              <a:t>The CCA has been reasonably successful in its use for spectrum auctions</a:t>
            </a:r>
          </a:p>
          <a:p>
            <a:pPr>
              <a:defRPr/>
            </a:pPr>
            <a:r>
              <a:rPr lang="en-US" b="1" dirty="0" smtClean="0"/>
              <a:t>The </a:t>
            </a:r>
            <a:r>
              <a:rPr lang="en-US" b="1" dirty="0"/>
              <a:t>CCA has been continually evolving since its inception</a:t>
            </a:r>
            <a:endParaRPr lang="en-US" b="1" dirty="0" smtClean="0"/>
          </a:p>
          <a:p>
            <a:pPr>
              <a:defRPr/>
            </a:pPr>
            <a:r>
              <a:rPr lang="en-US" b="1" dirty="0" smtClean="0"/>
              <a:t>There are new directions in which the CCA can further evolve that will make it still more effective</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23724773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3</a:t>
            </a:fld>
            <a:endParaRPr lang="en-GB" altLang="en-US" sz="1200" dirty="0"/>
          </a:p>
        </p:txBody>
      </p:sp>
      <p:sp>
        <p:nvSpPr>
          <p:cNvPr id="17412" name="Title 1"/>
          <p:cNvSpPr>
            <a:spLocks noGrp="1"/>
          </p:cNvSpPr>
          <p:nvPr>
            <p:ph type="title" idx="4294967295"/>
          </p:nvPr>
        </p:nvSpPr>
        <p:spPr/>
        <p:txBody>
          <a:bodyPr/>
          <a:lstStyle/>
          <a:p>
            <a:r>
              <a:rPr lang="en-GB" sz="2900" dirty="0" smtClean="0"/>
              <a:t>Combinatorial Clock Auction (current generation)</a:t>
            </a:r>
          </a:p>
        </p:txBody>
      </p:sp>
      <p:sp>
        <p:nvSpPr>
          <p:cNvPr id="17413" name="Content Placeholder 2"/>
          <p:cNvSpPr>
            <a:spLocks noGrp="1"/>
          </p:cNvSpPr>
          <p:nvPr>
            <p:ph idx="4294967295"/>
          </p:nvPr>
        </p:nvSpPr>
        <p:spPr>
          <a:xfrm>
            <a:off x="455613" y="1371600"/>
            <a:ext cx="8542730" cy="4935538"/>
          </a:xfrm>
        </p:spPr>
        <p:txBody>
          <a:bodyPr/>
          <a:lstStyle/>
          <a:p>
            <a:pPr>
              <a:defRPr/>
            </a:pPr>
            <a:r>
              <a:rPr lang="en-US" b="1" dirty="0"/>
              <a:t>A </a:t>
            </a:r>
            <a:r>
              <a:rPr lang="en-US" b="1" dirty="0" smtClean="0"/>
              <a:t>three-phase auction with package bidding, consisting of a clock auction phase, </a:t>
            </a:r>
            <a:r>
              <a:rPr lang="en-US" b="1" dirty="0"/>
              <a:t>followed by a </a:t>
            </a:r>
            <a:r>
              <a:rPr lang="en-US" b="1" dirty="0" smtClean="0"/>
              <a:t>supplementary round, and concluding with an assignment round</a:t>
            </a:r>
            <a:endParaRPr lang="en-US" b="1" dirty="0"/>
          </a:p>
          <a:p>
            <a:pPr>
              <a:defRPr/>
            </a:pPr>
            <a:r>
              <a:rPr lang="en-US" b="1" dirty="0" smtClean="0"/>
              <a:t>Clock auction phase: Auctioneer announces prices and bidders respond with quantities; bidders are constrained by eligibility points and/or a WARP-based activity rule</a:t>
            </a:r>
            <a:endParaRPr lang="en-US" b="1" dirty="0"/>
          </a:p>
          <a:p>
            <a:pPr>
              <a:defRPr/>
            </a:pPr>
            <a:r>
              <a:rPr lang="en-US" b="1" dirty="0" smtClean="0"/>
              <a:t>Supplementary round: Bidders can supplement their bids from the clock rounds with additional package bids, constrained by </a:t>
            </a:r>
            <a:r>
              <a:rPr lang="en-US" b="1" dirty="0" err="1" smtClean="0"/>
              <a:t>a</a:t>
            </a:r>
            <a:r>
              <a:rPr lang="en-US" b="1" dirty="0" err="1" smtClean="0">
                <a:sym typeface="Symbol"/>
              </a:rPr>
              <a:t></a:t>
            </a:r>
            <a:r>
              <a:rPr lang="en-US" b="1" dirty="0" err="1" smtClean="0"/>
              <a:t>WARP-based</a:t>
            </a:r>
            <a:r>
              <a:rPr lang="en-US" b="1" dirty="0" smtClean="0"/>
              <a:t> activity rule</a:t>
            </a:r>
          </a:p>
          <a:p>
            <a:pPr>
              <a:defRPr/>
            </a:pPr>
            <a:r>
              <a:rPr lang="en-US" b="1" dirty="0" smtClean="0"/>
              <a:t>Assignment stage: generic spectrum mapped to frequencies</a:t>
            </a:r>
          </a:p>
          <a:p>
            <a:pPr>
              <a:defRPr/>
            </a:pPr>
            <a:r>
              <a:rPr lang="en-US" b="1" dirty="0" smtClean="0"/>
              <a:t>Allocation and pricing are given by a core-selecting mechanism</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1830684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p:cNvSpPr/>
          <p:nvPr/>
        </p:nvSpPr>
        <p:spPr>
          <a:xfrm>
            <a:off x="2362199" y="1447800"/>
            <a:ext cx="1273842" cy="1237626"/>
          </a:xfrm>
          <a:custGeom>
            <a:avLst/>
            <a:gdLst>
              <a:gd name="connsiteX0" fmla="*/ 0 w 1273842"/>
              <a:gd name="connsiteY0" fmla="*/ 618813 h 1237626"/>
              <a:gd name="connsiteX1" fmla="*/ 636921 w 1273842"/>
              <a:gd name="connsiteY1" fmla="*/ 0 h 1237626"/>
              <a:gd name="connsiteX2" fmla="*/ 1273842 w 1273842"/>
              <a:gd name="connsiteY2" fmla="*/ 618813 h 1237626"/>
              <a:gd name="connsiteX3" fmla="*/ 636921 w 1273842"/>
              <a:gd name="connsiteY3" fmla="*/ 1237626 h 1237626"/>
              <a:gd name="connsiteX4" fmla="*/ 0 w 1273842"/>
              <a:gd name="connsiteY4" fmla="*/ 618813 h 1237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842" h="1237626">
                <a:moveTo>
                  <a:pt x="0" y="618813"/>
                </a:moveTo>
                <a:cubicBezTo>
                  <a:pt x="0" y="277052"/>
                  <a:pt x="285159" y="0"/>
                  <a:pt x="636921" y="0"/>
                </a:cubicBezTo>
                <a:cubicBezTo>
                  <a:pt x="988683" y="0"/>
                  <a:pt x="1273842" y="277052"/>
                  <a:pt x="1273842" y="618813"/>
                </a:cubicBezTo>
                <a:cubicBezTo>
                  <a:pt x="1273842" y="960574"/>
                  <a:pt x="988683" y="1237626"/>
                  <a:pt x="636921" y="1237626"/>
                </a:cubicBezTo>
                <a:cubicBezTo>
                  <a:pt x="285159" y="1237626"/>
                  <a:pt x="0" y="960574"/>
                  <a:pt x="0" y="618813"/>
                </a:cubicBezTo>
                <a:close/>
              </a:path>
            </a:pathLst>
          </a:custGeom>
          <a:solidFill>
            <a:srgbClr val="009900"/>
          </a:solidFill>
          <a:ln w="12700" cap="flat" cmpd="sng" algn="ctr">
            <a:solidFill>
              <a:srgbClr val="530000"/>
            </a:solidFill>
            <a:prstDash val="solid"/>
            <a:round/>
            <a:headEnd type="none" w="med" len="med"/>
            <a:tailEnd type="none" w="med" len="med"/>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txBody>
          <a:bodyPr spcFirstLastPara="0" vert="horz" wrap="square" lIns="201790" tIns="196486" rIns="201790" bIns="196486" numCol="1" spcCol="1270" anchor="ctr" anchorCtr="0">
            <a:noAutofit/>
          </a:bodyPr>
          <a:lstStyle/>
          <a:p>
            <a:pPr lvl="0" algn="ctr" defTabSz="533400">
              <a:lnSpc>
                <a:spcPct val="90000"/>
              </a:lnSpc>
              <a:spcBef>
                <a:spcPct val="0"/>
              </a:spcBef>
              <a:spcAft>
                <a:spcPct val="35000"/>
              </a:spcAft>
            </a:pPr>
            <a:r>
              <a:rPr lang="en-US" sz="1200" kern="1200" dirty="0" smtClean="0"/>
              <a:t>Bidders select quantities to bid at current prices</a:t>
            </a:r>
            <a:endParaRPr lang="en-US" sz="1200" kern="1200" dirty="0"/>
          </a:p>
        </p:txBody>
      </p:sp>
      <p:sp>
        <p:nvSpPr>
          <p:cNvPr id="7" name="Freeform 6"/>
          <p:cNvSpPr/>
          <p:nvPr/>
        </p:nvSpPr>
        <p:spPr>
          <a:xfrm rot="963339">
            <a:off x="3742057" y="2144316"/>
            <a:ext cx="348564" cy="372539"/>
          </a:xfrm>
          <a:custGeom>
            <a:avLst/>
            <a:gdLst>
              <a:gd name="connsiteX0" fmla="*/ 0 w 348564"/>
              <a:gd name="connsiteY0" fmla="*/ 74508 h 372539"/>
              <a:gd name="connsiteX1" fmla="*/ 174282 w 348564"/>
              <a:gd name="connsiteY1" fmla="*/ 74508 h 372539"/>
              <a:gd name="connsiteX2" fmla="*/ 174282 w 348564"/>
              <a:gd name="connsiteY2" fmla="*/ 0 h 372539"/>
              <a:gd name="connsiteX3" fmla="*/ 348564 w 348564"/>
              <a:gd name="connsiteY3" fmla="*/ 186270 h 372539"/>
              <a:gd name="connsiteX4" fmla="*/ 174282 w 348564"/>
              <a:gd name="connsiteY4" fmla="*/ 372539 h 372539"/>
              <a:gd name="connsiteX5" fmla="*/ 174282 w 348564"/>
              <a:gd name="connsiteY5" fmla="*/ 298031 h 372539"/>
              <a:gd name="connsiteX6" fmla="*/ 0 w 348564"/>
              <a:gd name="connsiteY6" fmla="*/ 298031 h 372539"/>
              <a:gd name="connsiteX7" fmla="*/ 0 w 348564"/>
              <a:gd name="connsiteY7" fmla="*/ 74508 h 37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8564" h="372539">
                <a:moveTo>
                  <a:pt x="0" y="74508"/>
                </a:moveTo>
                <a:lnTo>
                  <a:pt x="174282" y="74508"/>
                </a:lnTo>
                <a:lnTo>
                  <a:pt x="174282" y="0"/>
                </a:lnTo>
                <a:lnTo>
                  <a:pt x="348564" y="186270"/>
                </a:lnTo>
                <a:lnTo>
                  <a:pt x="174282" y="372539"/>
                </a:lnTo>
                <a:lnTo>
                  <a:pt x="174282" y="298031"/>
                </a:lnTo>
                <a:lnTo>
                  <a:pt x="0" y="298031"/>
                </a:lnTo>
                <a:lnTo>
                  <a:pt x="0" y="74508"/>
                </a:lnTo>
                <a:close/>
              </a:path>
            </a:pathLst>
          </a:cu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spcFirstLastPara="0" vert="horz" wrap="square" lIns="-1" tIns="74508" rIns="104569" bIns="74507" numCol="1" spcCol="1270" anchor="ctr" anchorCtr="0">
            <a:noAutofit/>
          </a:bodyPr>
          <a:lstStyle/>
          <a:p>
            <a:pPr lvl="0" algn="ctr" defTabSz="400050">
              <a:lnSpc>
                <a:spcPct val="90000"/>
              </a:lnSpc>
              <a:spcBef>
                <a:spcPct val="0"/>
              </a:spcBef>
              <a:spcAft>
                <a:spcPct val="35000"/>
              </a:spcAft>
            </a:pPr>
            <a:endParaRPr lang="en-US" sz="900" kern="1200" dirty="0"/>
          </a:p>
        </p:txBody>
      </p:sp>
      <p:sp>
        <p:nvSpPr>
          <p:cNvPr id="8" name="Freeform 7"/>
          <p:cNvSpPr/>
          <p:nvPr/>
        </p:nvSpPr>
        <p:spPr>
          <a:xfrm>
            <a:off x="4215597" y="1981202"/>
            <a:ext cx="1273842" cy="1237626"/>
          </a:xfrm>
          <a:custGeom>
            <a:avLst/>
            <a:gdLst>
              <a:gd name="connsiteX0" fmla="*/ 0 w 1273842"/>
              <a:gd name="connsiteY0" fmla="*/ 618813 h 1237626"/>
              <a:gd name="connsiteX1" fmla="*/ 636921 w 1273842"/>
              <a:gd name="connsiteY1" fmla="*/ 0 h 1237626"/>
              <a:gd name="connsiteX2" fmla="*/ 1273842 w 1273842"/>
              <a:gd name="connsiteY2" fmla="*/ 618813 h 1237626"/>
              <a:gd name="connsiteX3" fmla="*/ 636921 w 1273842"/>
              <a:gd name="connsiteY3" fmla="*/ 1237626 h 1237626"/>
              <a:gd name="connsiteX4" fmla="*/ 0 w 1273842"/>
              <a:gd name="connsiteY4" fmla="*/ 618813 h 1237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842" h="1237626">
                <a:moveTo>
                  <a:pt x="0" y="618813"/>
                </a:moveTo>
                <a:cubicBezTo>
                  <a:pt x="0" y="277052"/>
                  <a:pt x="285159" y="0"/>
                  <a:pt x="636921" y="0"/>
                </a:cubicBezTo>
                <a:cubicBezTo>
                  <a:pt x="988683" y="0"/>
                  <a:pt x="1273842" y="277052"/>
                  <a:pt x="1273842" y="618813"/>
                </a:cubicBezTo>
                <a:cubicBezTo>
                  <a:pt x="1273842" y="960574"/>
                  <a:pt x="988683" y="1237626"/>
                  <a:pt x="636921" y="1237626"/>
                </a:cubicBezTo>
                <a:cubicBezTo>
                  <a:pt x="285159" y="1237626"/>
                  <a:pt x="0" y="960574"/>
                  <a:pt x="0" y="618813"/>
                </a:cubicBezTo>
                <a:close/>
              </a:path>
            </a:pathLst>
          </a:custGeom>
          <a:solidFill>
            <a:srgbClr val="009900"/>
          </a:solidFill>
          <a:ln>
            <a:solidFill>
              <a:srgbClr val="155715"/>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txBody>
          <a:bodyPr spcFirstLastPara="0" vert="horz" wrap="square" lIns="201790" tIns="196486" rIns="201790" bIns="196486" numCol="1" spcCol="1270" anchor="ctr" anchorCtr="0">
            <a:noAutofit/>
          </a:bodyPr>
          <a:lstStyle/>
          <a:p>
            <a:pPr lvl="0" algn="ctr" defTabSz="533400">
              <a:lnSpc>
                <a:spcPct val="90000"/>
              </a:lnSpc>
              <a:spcBef>
                <a:spcPct val="0"/>
              </a:spcBef>
              <a:spcAft>
                <a:spcPct val="35000"/>
              </a:spcAft>
            </a:pPr>
            <a:r>
              <a:rPr lang="en-US" sz="1200" kern="1200" dirty="0" smtClean="0"/>
              <a:t>Bidders’ choices are constrained by activity rule</a:t>
            </a:r>
            <a:endParaRPr lang="en-US" sz="1200" kern="1200" dirty="0"/>
          </a:p>
        </p:txBody>
      </p:sp>
      <p:sp>
        <p:nvSpPr>
          <p:cNvPr id="9" name="Freeform 8"/>
          <p:cNvSpPr/>
          <p:nvPr/>
        </p:nvSpPr>
        <p:spPr>
          <a:xfrm rot="5399991">
            <a:off x="4756384" y="3208506"/>
            <a:ext cx="192273" cy="372539"/>
          </a:xfrm>
          <a:custGeom>
            <a:avLst/>
            <a:gdLst>
              <a:gd name="connsiteX0" fmla="*/ 0 w 192273"/>
              <a:gd name="connsiteY0" fmla="*/ 74508 h 372539"/>
              <a:gd name="connsiteX1" fmla="*/ 96137 w 192273"/>
              <a:gd name="connsiteY1" fmla="*/ 74508 h 372539"/>
              <a:gd name="connsiteX2" fmla="*/ 96137 w 192273"/>
              <a:gd name="connsiteY2" fmla="*/ 0 h 372539"/>
              <a:gd name="connsiteX3" fmla="*/ 192273 w 192273"/>
              <a:gd name="connsiteY3" fmla="*/ 186270 h 372539"/>
              <a:gd name="connsiteX4" fmla="*/ 96137 w 192273"/>
              <a:gd name="connsiteY4" fmla="*/ 372539 h 372539"/>
              <a:gd name="connsiteX5" fmla="*/ 96137 w 192273"/>
              <a:gd name="connsiteY5" fmla="*/ 298031 h 372539"/>
              <a:gd name="connsiteX6" fmla="*/ 0 w 192273"/>
              <a:gd name="connsiteY6" fmla="*/ 298031 h 372539"/>
              <a:gd name="connsiteX7" fmla="*/ 0 w 192273"/>
              <a:gd name="connsiteY7" fmla="*/ 74508 h 37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273" h="372539">
                <a:moveTo>
                  <a:pt x="0" y="74508"/>
                </a:moveTo>
                <a:lnTo>
                  <a:pt x="96137" y="74508"/>
                </a:lnTo>
                <a:lnTo>
                  <a:pt x="96137" y="0"/>
                </a:lnTo>
                <a:lnTo>
                  <a:pt x="192273" y="186270"/>
                </a:lnTo>
                <a:lnTo>
                  <a:pt x="96137" y="372539"/>
                </a:lnTo>
                <a:lnTo>
                  <a:pt x="96137" y="298031"/>
                </a:lnTo>
                <a:lnTo>
                  <a:pt x="0" y="298031"/>
                </a:lnTo>
                <a:lnTo>
                  <a:pt x="0" y="74508"/>
                </a:lnTo>
                <a:close/>
              </a:path>
            </a:pathLst>
          </a:cu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spcFirstLastPara="0" vert="horz" wrap="square" lIns="0" tIns="74506" rIns="57681" bIns="74509" numCol="1" spcCol="1270" anchor="ctr" anchorCtr="0">
            <a:noAutofit/>
          </a:bodyPr>
          <a:lstStyle/>
          <a:p>
            <a:pPr lvl="0" algn="ctr" defTabSz="400050">
              <a:lnSpc>
                <a:spcPct val="90000"/>
              </a:lnSpc>
              <a:spcBef>
                <a:spcPct val="0"/>
              </a:spcBef>
              <a:spcAft>
                <a:spcPct val="35000"/>
              </a:spcAft>
            </a:pPr>
            <a:endParaRPr lang="en-US" sz="900" kern="1200" dirty="0"/>
          </a:p>
        </p:txBody>
      </p:sp>
      <p:sp>
        <p:nvSpPr>
          <p:cNvPr id="10" name="Freeform 9"/>
          <p:cNvSpPr/>
          <p:nvPr/>
        </p:nvSpPr>
        <p:spPr>
          <a:xfrm>
            <a:off x="4215602" y="3581608"/>
            <a:ext cx="1273842" cy="1237626"/>
          </a:xfrm>
          <a:custGeom>
            <a:avLst/>
            <a:gdLst>
              <a:gd name="connsiteX0" fmla="*/ 0 w 1273842"/>
              <a:gd name="connsiteY0" fmla="*/ 618813 h 1237626"/>
              <a:gd name="connsiteX1" fmla="*/ 636921 w 1273842"/>
              <a:gd name="connsiteY1" fmla="*/ 0 h 1237626"/>
              <a:gd name="connsiteX2" fmla="*/ 1273842 w 1273842"/>
              <a:gd name="connsiteY2" fmla="*/ 618813 h 1237626"/>
              <a:gd name="connsiteX3" fmla="*/ 636921 w 1273842"/>
              <a:gd name="connsiteY3" fmla="*/ 1237626 h 1237626"/>
              <a:gd name="connsiteX4" fmla="*/ 0 w 1273842"/>
              <a:gd name="connsiteY4" fmla="*/ 618813 h 1237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842" h="1237626">
                <a:moveTo>
                  <a:pt x="0" y="618813"/>
                </a:moveTo>
                <a:cubicBezTo>
                  <a:pt x="0" y="277052"/>
                  <a:pt x="285159" y="0"/>
                  <a:pt x="636921" y="0"/>
                </a:cubicBezTo>
                <a:cubicBezTo>
                  <a:pt x="988683" y="0"/>
                  <a:pt x="1273842" y="277052"/>
                  <a:pt x="1273842" y="618813"/>
                </a:cubicBezTo>
                <a:cubicBezTo>
                  <a:pt x="1273842" y="960574"/>
                  <a:pt x="988683" y="1237626"/>
                  <a:pt x="636921" y="1237626"/>
                </a:cubicBezTo>
                <a:cubicBezTo>
                  <a:pt x="285159" y="1237626"/>
                  <a:pt x="0" y="960574"/>
                  <a:pt x="0" y="618813"/>
                </a:cubicBezTo>
                <a:close/>
              </a:path>
            </a:pathLst>
          </a:custGeom>
          <a:solidFill>
            <a:srgbClr val="800000"/>
          </a:solidFill>
          <a:ln>
            <a:solidFill>
              <a:srgbClr val="530000"/>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txBody>
          <a:bodyPr spcFirstLastPara="0" vert="horz" wrap="square" lIns="201790" tIns="196486" rIns="201790" bIns="196486" numCol="1" spcCol="1270" anchor="ctr" anchorCtr="0">
            <a:noAutofit/>
          </a:bodyPr>
          <a:lstStyle/>
          <a:p>
            <a:pPr lvl="0" algn="ctr" defTabSz="533400">
              <a:lnSpc>
                <a:spcPct val="90000"/>
              </a:lnSpc>
              <a:spcBef>
                <a:spcPct val="0"/>
              </a:spcBef>
              <a:spcAft>
                <a:spcPct val="35000"/>
              </a:spcAft>
            </a:pPr>
            <a:r>
              <a:rPr lang="en-US" sz="1200" kern="1200" dirty="0" smtClean="0"/>
              <a:t>Round closes</a:t>
            </a:r>
            <a:endParaRPr lang="en-US" sz="1200" kern="1200" dirty="0"/>
          </a:p>
        </p:txBody>
      </p:sp>
      <p:sp>
        <p:nvSpPr>
          <p:cNvPr id="11" name="Freeform 10"/>
          <p:cNvSpPr/>
          <p:nvPr/>
        </p:nvSpPr>
        <p:spPr>
          <a:xfrm rot="20800569">
            <a:off x="3709652" y="4240185"/>
            <a:ext cx="376903" cy="372540"/>
          </a:xfrm>
          <a:custGeom>
            <a:avLst/>
            <a:gdLst>
              <a:gd name="connsiteX0" fmla="*/ 0 w 376902"/>
              <a:gd name="connsiteY0" fmla="*/ 74508 h 372539"/>
              <a:gd name="connsiteX1" fmla="*/ 190633 w 376902"/>
              <a:gd name="connsiteY1" fmla="*/ 74508 h 372539"/>
              <a:gd name="connsiteX2" fmla="*/ 190633 w 376902"/>
              <a:gd name="connsiteY2" fmla="*/ 0 h 372539"/>
              <a:gd name="connsiteX3" fmla="*/ 376902 w 376902"/>
              <a:gd name="connsiteY3" fmla="*/ 186270 h 372539"/>
              <a:gd name="connsiteX4" fmla="*/ 190633 w 376902"/>
              <a:gd name="connsiteY4" fmla="*/ 372539 h 372539"/>
              <a:gd name="connsiteX5" fmla="*/ 190633 w 376902"/>
              <a:gd name="connsiteY5" fmla="*/ 298031 h 372539"/>
              <a:gd name="connsiteX6" fmla="*/ 0 w 376902"/>
              <a:gd name="connsiteY6" fmla="*/ 298031 h 372539"/>
              <a:gd name="connsiteX7" fmla="*/ 0 w 376902"/>
              <a:gd name="connsiteY7" fmla="*/ 74508 h 37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6902" h="372539">
                <a:moveTo>
                  <a:pt x="376902" y="298031"/>
                </a:moveTo>
                <a:lnTo>
                  <a:pt x="186269" y="298031"/>
                </a:lnTo>
                <a:lnTo>
                  <a:pt x="186269" y="372539"/>
                </a:lnTo>
                <a:lnTo>
                  <a:pt x="0" y="186269"/>
                </a:lnTo>
                <a:lnTo>
                  <a:pt x="186269" y="0"/>
                </a:lnTo>
                <a:lnTo>
                  <a:pt x="186269" y="74508"/>
                </a:lnTo>
                <a:lnTo>
                  <a:pt x="376902" y="74508"/>
                </a:lnTo>
                <a:lnTo>
                  <a:pt x="376902" y="298031"/>
                </a:lnTo>
                <a:close/>
              </a:path>
            </a:pathLst>
          </a:cu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spcFirstLastPara="0" vert="horz" wrap="square" lIns="111762" tIns="74509" rIns="0" bIns="74507" numCol="1" spcCol="1270" anchor="ctr" anchorCtr="0">
            <a:noAutofit/>
          </a:bodyPr>
          <a:lstStyle/>
          <a:p>
            <a:pPr lvl="0" algn="ctr" defTabSz="400050">
              <a:lnSpc>
                <a:spcPct val="90000"/>
              </a:lnSpc>
              <a:spcBef>
                <a:spcPct val="0"/>
              </a:spcBef>
              <a:spcAft>
                <a:spcPct val="35000"/>
              </a:spcAft>
            </a:pPr>
            <a:endParaRPr lang="en-US" sz="900" kern="1200" dirty="0"/>
          </a:p>
        </p:txBody>
      </p:sp>
      <p:sp>
        <p:nvSpPr>
          <p:cNvPr id="13" name="Freeform 12"/>
          <p:cNvSpPr/>
          <p:nvPr/>
        </p:nvSpPr>
        <p:spPr>
          <a:xfrm>
            <a:off x="2286002" y="4038594"/>
            <a:ext cx="1273842" cy="1237626"/>
          </a:xfrm>
          <a:custGeom>
            <a:avLst/>
            <a:gdLst>
              <a:gd name="connsiteX0" fmla="*/ 0 w 1273842"/>
              <a:gd name="connsiteY0" fmla="*/ 618813 h 1237626"/>
              <a:gd name="connsiteX1" fmla="*/ 636921 w 1273842"/>
              <a:gd name="connsiteY1" fmla="*/ 0 h 1237626"/>
              <a:gd name="connsiteX2" fmla="*/ 1273842 w 1273842"/>
              <a:gd name="connsiteY2" fmla="*/ 618813 h 1237626"/>
              <a:gd name="connsiteX3" fmla="*/ 636921 w 1273842"/>
              <a:gd name="connsiteY3" fmla="*/ 1237626 h 1237626"/>
              <a:gd name="connsiteX4" fmla="*/ 0 w 1273842"/>
              <a:gd name="connsiteY4" fmla="*/ 618813 h 1237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842" h="1237626">
                <a:moveTo>
                  <a:pt x="0" y="618813"/>
                </a:moveTo>
                <a:cubicBezTo>
                  <a:pt x="0" y="277052"/>
                  <a:pt x="285159" y="0"/>
                  <a:pt x="636921" y="0"/>
                </a:cubicBezTo>
                <a:cubicBezTo>
                  <a:pt x="988683" y="0"/>
                  <a:pt x="1273842" y="277052"/>
                  <a:pt x="1273842" y="618813"/>
                </a:cubicBezTo>
                <a:cubicBezTo>
                  <a:pt x="1273842" y="960574"/>
                  <a:pt x="988683" y="1237626"/>
                  <a:pt x="636921" y="1237626"/>
                </a:cubicBezTo>
                <a:cubicBezTo>
                  <a:pt x="285159" y="1237626"/>
                  <a:pt x="0" y="960574"/>
                  <a:pt x="0" y="618813"/>
                </a:cubicBezTo>
                <a:close/>
              </a:path>
            </a:pathLst>
          </a:custGeom>
          <a:solidFill>
            <a:srgbClr val="054375"/>
          </a:solidFill>
          <a:ln>
            <a:solidFill>
              <a:srgbClr val="0A2C57"/>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txBody>
          <a:bodyPr spcFirstLastPara="0" vert="horz" wrap="square" lIns="201790" tIns="196486" rIns="201790" bIns="196486" numCol="1" spcCol="1270" anchor="ctr" anchorCtr="0">
            <a:noAutofit/>
          </a:bodyPr>
          <a:lstStyle/>
          <a:p>
            <a:pPr lvl="0" algn="ctr" defTabSz="511175">
              <a:lnSpc>
                <a:spcPct val="90000"/>
              </a:lnSpc>
              <a:spcBef>
                <a:spcPct val="0"/>
              </a:spcBef>
              <a:spcAft>
                <a:spcPct val="35000"/>
              </a:spcAft>
            </a:pPr>
            <a:r>
              <a:rPr lang="en-US" sz="1150" kern="1200" dirty="0" smtClean="0"/>
              <a:t>Calculate excess demand and determine if clock rounds should continue</a:t>
            </a:r>
            <a:endParaRPr lang="en-US" sz="1150" kern="1200" dirty="0"/>
          </a:p>
        </p:txBody>
      </p:sp>
      <p:sp>
        <p:nvSpPr>
          <p:cNvPr id="14" name="Freeform 13"/>
          <p:cNvSpPr/>
          <p:nvPr/>
        </p:nvSpPr>
        <p:spPr>
          <a:xfrm rot="809396">
            <a:off x="1714828" y="4228343"/>
            <a:ext cx="364247" cy="372539"/>
          </a:xfrm>
          <a:custGeom>
            <a:avLst/>
            <a:gdLst>
              <a:gd name="connsiteX0" fmla="*/ 0 w 364247"/>
              <a:gd name="connsiteY0" fmla="*/ 74508 h 372539"/>
              <a:gd name="connsiteX1" fmla="*/ 182124 w 364247"/>
              <a:gd name="connsiteY1" fmla="*/ 74508 h 372539"/>
              <a:gd name="connsiteX2" fmla="*/ 182124 w 364247"/>
              <a:gd name="connsiteY2" fmla="*/ 0 h 372539"/>
              <a:gd name="connsiteX3" fmla="*/ 364247 w 364247"/>
              <a:gd name="connsiteY3" fmla="*/ 186270 h 372539"/>
              <a:gd name="connsiteX4" fmla="*/ 182124 w 364247"/>
              <a:gd name="connsiteY4" fmla="*/ 372539 h 372539"/>
              <a:gd name="connsiteX5" fmla="*/ 182124 w 364247"/>
              <a:gd name="connsiteY5" fmla="*/ 298031 h 372539"/>
              <a:gd name="connsiteX6" fmla="*/ 0 w 364247"/>
              <a:gd name="connsiteY6" fmla="*/ 298031 h 372539"/>
              <a:gd name="connsiteX7" fmla="*/ 0 w 364247"/>
              <a:gd name="connsiteY7" fmla="*/ 74508 h 37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247" h="372539">
                <a:moveTo>
                  <a:pt x="364247" y="298031"/>
                </a:moveTo>
                <a:lnTo>
                  <a:pt x="182123" y="298031"/>
                </a:lnTo>
                <a:lnTo>
                  <a:pt x="182123" y="372539"/>
                </a:lnTo>
                <a:lnTo>
                  <a:pt x="0" y="186269"/>
                </a:lnTo>
                <a:lnTo>
                  <a:pt x="182123" y="0"/>
                </a:lnTo>
                <a:lnTo>
                  <a:pt x="182123" y="74508"/>
                </a:lnTo>
                <a:lnTo>
                  <a:pt x="364247" y="74508"/>
                </a:lnTo>
                <a:lnTo>
                  <a:pt x="364247" y="298031"/>
                </a:lnTo>
                <a:close/>
              </a:path>
            </a:pathLst>
          </a:cu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spcFirstLastPara="0" vert="horz" wrap="square" lIns="109274" tIns="74507" rIns="-1" bIns="74508" numCol="1" spcCol="1270" anchor="ctr" anchorCtr="0">
            <a:noAutofit/>
          </a:bodyPr>
          <a:lstStyle/>
          <a:p>
            <a:pPr lvl="0" algn="ctr" defTabSz="400050">
              <a:lnSpc>
                <a:spcPct val="90000"/>
              </a:lnSpc>
              <a:spcBef>
                <a:spcPct val="0"/>
              </a:spcBef>
              <a:spcAft>
                <a:spcPct val="35000"/>
              </a:spcAft>
            </a:pPr>
            <a:r>
              <a:rPr lang="en-US" sz="900" kern="1200" dirty="0" smtClean="0"/>
              <a:t>open</a:t>
            </a:r>
            <a:endParaRPr lang="en-US" sz="900" kern="1200" dirty="0"/>
          </a:p>
        </p:txBody>
      </p:sp>
      <p:sp>
        <p:nvSpPr>
          <p:cNvPr id="17" name="Freeform 16"/>
          <p:cNvSpPr/>
          <p:nvPr/>
        </p:nvSpPr>
        <p:spPr>
          <a:xfrm>
            <a:off x="381002" y="3581598"/>
            <a:ext cx="1273842" cy="1237626"/>
          </a:xfrm>
          <a:custGeom>
            <a:avLst/>
            <a:gdLst>
              <a:gd name="connsiteX0" fmla="*/ 0 w 1273842"/>
              <a:gd name="connsiteY0" fmla="*/ 618813 h 1237626"/>
              <a:gd name="connsiteX1" fmla="*/ 636921 w 1273842"/>
              <a:gd name="connsiteY1" fmla="*/ 0 h 1237626"/>
              <a:gd name="connsiteX2" fmla="*/ 1273842 w 1273842"/>
              <a:gd name="connsiteY2" fmla="*/ 618813 h 1237626"/>
              <a:gd name="connsiteX3" fmla="*/ 636921 w 1273842"/>
              <a:gd name="connsiteY3" fmla="*/ 1237626 h 1237626"/>
              <a:gd name="connsiteX4" fmla="*/ 0 w 1273842"/>
              <a:gd name="connsiteY4" fmla="*/ 618813 h 1237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842" h="1237626">
                <a:moveTo>
                  <a:pt x="0" y="618813"/>
                </a:moveTo>
                <a:cubicBezTo>
                  <a:pt x="0" y="277052"/>
                  <a:pt x="285159" y="0"/>
                  <a:pt x="636921" y="0"/>
                </a:cubicBezTo>
                <a:cubicBezTo>
                  <a:pt x="988683" y="0"/>
                  <a:pt x="1273842" y="277052"/>
                  <a:pt x="1273842" y="618813"/>
                </a:cubicBezTo>
                <a:cubicBezTo>
                  <a:pt x="1273842" y="960574"/>
                  <a:pt x="988683" y="1237626"/>
                  <a:pt x="636921" y="1237626"/>
                </a:cubicBezTo>
                <a:cubicBezTo>
                  <a:pt x="285159" y="1237626"/>
                  <a:pt x="0" y="960574"/>
                  <a:pt x="0" y="618813"/>
                </a:cubicBezTo>
                <a:close/>
              </a:path>
            </a:pathLst>
          </a:custGeom>
          <a:solidFill>
            <a:srgbClr val="054375"/>
          </a:solidFill>
          <a:ln>
            <a:solidFill>
              <a:srgbClr val="0A2C57"/>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txBody>
          <a:bodyPr spcFirstLastPara="0" vert="horz" wrap="square" lIns="201790" tIns="196486" rIns="201790" bIns="196486" numCol="1" spcCol="1270" anchor="ctr" anchorCtr="0">
            <a:noAutofit/>
          </a:bodyPr>
          <a:lstStyle/>
          <a:p>
            <a:pPr lvl="0" algn="ctr" defTabSz="533400">
              <a:lnSpc>
                <a:spcPct val="90000"/>
              </a:lnSpc>
              <a:spcBef>
                <a:spcPct val="0"/>
              </a:spcBef>
              <a:spcAft>
                <a:spcPct val="35000"/>
              </a:spcAft>
            </a:pPr>
            <a:r>
              <a:rPr lang="en-US" sz="1200" kern="1200" dirty="0" smtClean="0"/>
              <a:t>Auctioneer announces aggregate demand and next round’s prices</a:t>
            </a:r>
            <a:endParaRPr lang="en-US" sz="1200" kern="1200" dirty="0"/>
          </a:p>
        </p:txBody>
      </p:sp>
      <p:sp>
        <p:nvSpPr>
          <p:cNvPr id="25" name="Freeform 24"/>
          <p:cNvSpPr/>
          <p:nvPr/>
        </p:nvSpPr>
        <p:spPr>
          <a:xfrm rot="5399994">
            <a:off x="921787" y="3219384"/>
            <a:ext cx="192269" cy="372539"/>
          </a:xfrm>
          <a:custGeom>
            <a:avLst/>
            <a:gdLst>
              <a:gd name="connsiteX0" fmla="*/ 0 w 192269"/>
              <a:gd name="connsiteY0" fmla="*/ 74508 h 372539"/>
              <a:gd name="connsiteX1" fmla="*/ 96135 w 192269"/>
              <a:gd name="connsiteY1" fmla="*/ 74508 h 372539"/>
              <a:gd name="connsiteX2" fmla="*/ 96135 w 192269"/>
              <a:gd name="connsiteY2" fmla="*/ 0 h 372539"/>
              <a:gd name="connsiteX3" fmla="*/ 192269 w 192269"/>
              <a:gd name="connsiteY3" fmla="*/ 186270 h 372539"/>
              <a:gd name="connsiteX4" fmla="*/ 96135 w 192269"/>
              <a:gd name="connsiteY4" fmla="*/ 372539 h 372539"/>
              <a:gd name="connsiteX5" fmla="*/ 96135 w 192269"/>
              <a:gd name="connsiteY5" fmla="*/ 298031 h 372539"/>
              <a:gd name="connsiteX6" fmla="*/ 0 w 192269"/>
              <a:gd name="connsiteY6" fmla="*/ 298031 h 372539"/>
              <a:gd name="connsiteX7" fmla="*/ 0 w 192269"/>
              <a:gd name="connsiteY7" fmla="*/ 74508 h 37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269" h="372539">
                <a:moveTo>
                  <a:pt x="192268" y="298031"/>
                </a:moveTo>
                <a:lnTo>
                  <a:pt x="96134" y="298031"/>
                </a:lnTo>
                <a:lnTo>
                  <a:pt x="96134" y="372539"/>
                </a:lnTo>
                <a:lnTo>
                  <a:pt x="1" y="186269"/>
                </a:lnTo>
                <a:lnTo>
                  <a:pt x="96134" y="0"/>
                </a:lnTo>
                <a:lnTo>
                  <a:pt x="96134" y="74508"/>
                </a:lnTo>
                <a:lnTo>
                  <a:pt x="192268" y="74508"/>
                </a:lnTo>
                <a:lnTo>
                  <a:pt x="192268" y="298031"/>
                </a:lnTo>
                <a:close/>
              </a:path>
            </a:pathLst>
          </a:cu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spcFirstLastPara="0" vert="horz" wrap="square" lIns="57680" tIns="74506" rIns="0" bIns="74509" numCol="1" spcCol="1270" anchor="ctr" anchorCtr="0">
            <a:noAutofit/>
          </a:bodyPr>
          <a:lstStyle/>
          <a:p>
            <a:pPr lvl="0" algn="ctr" defTabSz="400050">
              <a:lnSpc>
                <a:spcPct val="90000"/>
              </a:lnSpc>
              <a:spcBef>
                <a:spcPct val="0"/>
              </a:spcBef>
              <a:spcAft>
                <a:spcPct val="35000"/>
              </a:spcAft>
            </a:pPr>
            <a:endParaRPr lang="en-US" sz="900" kern="1200" dirty="0"/>
          </a:p>
        </p:txBody>
      </p:sp>
      <p:sp>
        <p:nvSpPr>
          <p:cNvPr id="26" name="Freeform 25"/>
          <p:cNvSpPr/>
          <p:nvPr/>
        </p:nvSpPr>
        <p:spPr>
          <a:xfrm>
            <a:off x="381000" y="1981200"/>
            <a:ext cx="1273842" cy="1237626"/>
          </a:xfrm>
          <a:custGeom>
            <a:avLst/>
            <a:gdLst>
              <a:gd name="connsiteX0" fmla="*/ 0 w 1273842"/>
              <a:gd name="connsiteY0" fmla="*/ 618813 h 1237626"/>
              <a:gd name="connsiteX1" fmla="*/ 636921 w 1273842"/>
              <a:gd name="connsiteY1" fmla="*/ 0 h 1237626"/>
              <a:gd name="connsiteX2" fmla="*/ 1273842 w 1273842"/>
              <a:gd name="connsiteY2" fmla="*/ 618813 h 1237626"/>
              <a:gd name="connsiteX3" fmla="*/ 636921 w 1273842"/>
              <a:gd name="connsiteY3" fmla="*/ 1237626 h 1237626"/>
              <a:gd name="connsiteX4" fmla="*/ 0 w 1273842"/>
              <a:gd name="connsiteY4" fmla="*/ 618813 h 1237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842" h="1237626">
                <a:moveTo>
                  <a:pt x="0" y="618813"/>
                </a:moveTo>
                <a:cubicBezTo>
                  <a:pt x="0" y="277052"/>
                  <a:pt x="285159" y="0"/>
                  <a:pt x="636921" y="0"/>
                </a:cubicBezTo>
                <a:cubicBezTo>
                  <a:pt x="988683" y="0"/>
                  <a:pt x="1273842" y="277052"/>
                  <a:pt x="1273842" y="618813"/>
                </a:cubicBezTo>
                <a:cubicBezTo>
                  <a:pt x="1273842" y="960574"/>
                  <a:pt x="988683" y="1237626"/>
                  <a:pt x="636921" y="1237626"/>
                </a:cubicBezTo>
                <a:cubicBezTo>
                  <a:pt x="285159" y="1237626"/>
                  <a:pt x="0" y="960574"/>
                  <a:pt x="0" y="618813"/>
                </a:cubicBezTo>
                <a:close/>
              </a:path>
            </a:pathLst>
          </a:custGeom>
          <a:solidFill>
            <a:srgbClr val="800000"/>
          </a:solidFill>
          <a:ln>
            <a:solidFill>
              <a:srgbClr val="0A2C57"/>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txBody>
          <a:bodyPr spcFirstLastPara="0" vert="horz" wrap="square" lIns="201790" tIns="196486" rIns="201790" bIns="196486" numCol="1" spcCol="1270" anchor="ctr" anchorCtr="0">
            <a:noAutofit/>
          </a:bodyPr>
          <a:lstStyle/>
          <a:p>
            <a:pPr lvl="0" algn="ctr" defTabSz="533400">
              <a:lnSpc>
                <a:spcPct val="90000"/>
              </a:lnSpc>
              <a:spcBef>
                <a:spcPct val="0"/>
              </a:spcBef>
              <a:spcAft>
                <a:spcPct val="35000"/>
              </a:spcAft>
            </a:pPr>
            <a:r>
              <a:rPr lang="en-US" sz="1200" kern="1200" dirty="0" smtClean="0"/>
              <a:t>Round opens</a:t>
            </a:r>
            <a:endParaRPr lang="en-US" sz="1200" kern="1200" dirty="0"/>
          </a:p>
        </p:txBody>
      </p:sp>
      <p:sp>
        <p:nvSpPr>
          <p:cNvPr id="27" name="Freeform 26"/>
          <p:cNvSpPr/>
          <p:nvPr/>
        </p:nvSpPr>
        <p:spPr>
          <a:xfrm rot="20695891">
            <a:off x="1790396" y="2150086"/>
            <a:ext cx="413640" cy="372539"/>
          </a:xfrm>
          <a:custGeom>
            <a:avLst/>
            <a:gdLst>
              <a:gd name="connsiteX0" fmla="*/ 0 w 413640"/>
              <a:gd name="connsiteY0" fmla="*/ 74508 h 372539"/>
              <a:gd name="connsiteX1" fmla="*/ 227371 w 413640"/>
              <a:gd name="connsiteY1" fmla="*/ 74508 h 372539"/>
              <a:gd name="connsiteX2" fmla="*/ 227371 w 413640"/>
              <a:gd name="connsiteY2" fmla="*/ 0 h 372539"/>
              <a:gd name="connsiteX3" fmla="*/ 413640 w 413640"/>
              <a:gd name="connsiteY3" fmla="*/ 186270 h 372539"/>
              <a:gd name="connsiteX4" fmla="*/ 227371 w 413640"/>
              <a:gd name="connsiteY4" fmla="*/ 372539 h 372539"/>
              <a:gd name="connsiteX5" fmla="*/ 227371 w 413640"/>
              <a:gd name="connsiteY5" fmla="*/ 298031 h 372539"/>
              <a:gd name="connsiteX6" fmla="*/ 0 w 413640"/>
              <a:gd name="connsiteY6" fmla="*/ 298031 h 372539"/>
              <a:gd name="connsiteX7" fmla="*/ 0 w 413640"/>
              <a:gd name="connsiteY7" fmla="*/ 74508 h 37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3640" h="372539">
                <a:moveTo>
                  <a:pt x="0" y="74508"/>
                </a:moveTo>
                <a:lnTo>
                  <a:pt x="227371" y="74508"/>
                </a:lnTo>
                <a:lnTo>
                  <a:pt x="227371" y="0"/>
                </a:lnTo>
                <a:lnTo>
                  <a:pt x="413640" y="186270"/>
                </a:lnTo>
                <a:lnTo>
                  <a:pt x="227371" y="372539"/>
                </a:lnTo>
                <a:lnTo>
                  <a:pt x="227371" y="298031"/>
                </a:lnTo>
                <a:lnTo>
                  <a:pt x="0" y="298031"/>
                </a:lnTo>
                <a:lnTo>
                  <a:pt x="0" y="74508"/>
                </a:lnTo>
                <a:close/>
              </a:path>
            </a:pathLst>
          </a:cu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spcFirstLastPara="0" vert="horz" wrap="square" lIns="-1" tIns="74508" rIns="111762" bIns="74507" numCol="1" spcCol="1270" anchor="ctr" anchorCtr="0">
            <a:noAutofit/>
          </a:bodyPr>
          <a:lstStyle/>
          <a:p>
            <a:pPr lvl="0" algn="ctr" defTabSz="400050">
              <a:lnSpc>
                <a:spcPct val="90000"/>
              </a:lnSpc>
              <a:spcBef>
                <a:spcPct val="0"/>
              </a:spcBef>
              <a:spcAft>
                <a:spcPct val="35000"/>
              </a:spcAft>
            </a:pPr>
            <a:endParaRPr lang="en-US" sz="900" kern="1200" dirty="0"/>
          </a:p>
        </p:txBody>
      </p:sp>
      <p:sp>
        <p:nvSpPr>
          <p:cNvPr id="6" name="Right Arrow 5"/>
          <p:cNvSpPr/>
          <p:nvPr/>
        </p:nvSpPr>
        <p:spPr>
          <a:xfrm rot="900000">
            <a:off x="3319463" y="5297488"/>
            <a:ext cx="352425" cy="373062"/>
          </a:xfrm>
          <a:prstGeom prst="rightArrow">
            <a:avLst>
              <a:gd name="adj1" fmla="val 60000"/>
              <a:gd name="adj2" fmla="val 50000"/>
            </a:avLst>
          </a:pr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wrap="none" lIns="36000"/>
          <a:lstStyle/>
          <a:p>
            <a:pPr>
              <a:defRPr/>
            </a:pPr>
            <a:r>
              <a:rPr lang="en-GB" sz="800" dirty="0"/>
              <a:t>close</a:t>
            </a:r>
          </a:p>
        </p:txBody>
      </p:sp>
      <p:grpSp>
        <p:nvGrpSpPr>
          <p:cNvPr id="11269" name="Group 13"/>
          <p:cNvGrpSpPr>
            <a:grpSpLocks/>
          </p:cNvGrpSpPr>
          <p:nvPr/>
        </p:nvGrpSpPr>
        <p:grpSpPr bwMode="auto">
          <a:xfrm>
            <a:off x="5715000" y="5029200"/>
            <a:ext cx="1274763" cy="1238250"/>
            <a:chOff x="5562598" y="761999"/>
            <a:chExt cx="1274688" cy="1238448"/>
          </a:xfrm>
        </p:grpSpPr>
        <p:sp>
          <p:nvSpPr>
            <p:cNvPr id="15" name="Oval 14"/>
            <p:cNvSpPr/>
            <p:nvPr/>
          </p:nvSpPr>
          <p:spPr>
            <a:xfrm>
              <a:off x="5562598" y="761999"/>
              <a:ext cx="1274688" cy="1238448"/>
            </a:xfrm>
            <a:prstGeom prst="ellipse">
              <a:avLst/>
            </a:prstGeom>
            <a:solidFill>
              <a:schemeClr val="accent6"/>
            </a:solidFill>
            <a:ln>
              <a:solidFill>
                <a:srgbClr val="155715"/>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sp>
        <p:sp>
          <p:nvSpPr>
            <p:cNvPr id="16" name="Oval 4"/>
            <p:cNvSpPr/>
            <p:nvPr/>
          </p:nvSpPr>
          <p:spPr>
            <a:xfrm>
              <a:off x="5665780" y="943003"/>
              <a:ext cx="984192" cy="876440"/>
            </a:xfrm>
            <a:prstGeom prst="rect">
              <a:avLst/>
            </a:prstGeom>
          </p:spPr>
          <p:style>
            <a:lnRef idx="0">
              <a:scrgbClr r="0" g="0" b="0"/>
            </a:lnRef>
            <a:fillRef idx="0">
              <a:scrgbClr r="0" g="0" b="0"/>
            </a:fillRef>
            <a:effectRef idx="0">
              <a:scrgbClr r="0" g="0" b="0"/>
            </a:effectRef>
            <a:fontRef idx="minor">
              <a:schemeClr val="lt1"/>
            </a:fontRef>
          </p:style>
          <p:txBody>
            <a:bodyPr lIns="15240" tIns="15240" rIns="15240" bIns="15240" spcCol="1270" anchor="ctr"/>
            <a:lstStyle/>
            <a:p>
              <a:pPr algn="ctr" defTabSz="533400">
                <a:lnSpc>
                  <a:spcPct val="90000"/>
                </a:lnSpc>
                <a:spcAft>
                  <a:spcPct val="35000"/>
                </a:spcAft>
                <a:defRPr/>
              </a:pPr>
              <a:r>
                <a:rPr lang="en-US" dirty="0"/>
                <a:t>Conduct </a:t>
              </a:r>
              <a:r>
                <a:rPr lang="en-US" dirty="0" smtClean="0"/>
                <a:t>Supplementary Round</a:t>
              </a:r>
              <a:endParaRPr lang="en-US" dirty="0"/>
            </a:p>
          </p:txBody>
        </p:sp>
      </p:grpSp>
      <p:grpSp>
        <p:nvGrpSpPr>
          <p:cNvPr id="11270" name="Group 16"/>
          <p:cNvGrpSpPr>
            <a:grpSpLocks/>
          </p:cNvGrpSpPr>
          <p:nvPr/>
        </p:nvGrpSpPr>
        <p:grpSpPr bwMode="auto">
          <a:xfrm>
            <a:off x="3733800" y="5029200"/>
            <a:ext cx="1274763" cy="1238250"/>
            <a:chOff x="5000011" y="2362196"/>
            <a:chExt cx="1274688" cy="1238448"/>
          </a:xfrm>
        </p:grpSpPr>
        <p:sp>
          <p:nvSpPr>
            <p:cNvPr id="18" name="Oval 17"/>
            <p:cNvSpPr/>
            <p:nvPr/>
          </p:nvSpPr>
          <p:spPr>
            <a:xfrm>
              <a:off x="5000011" y="2362196"/>
              <a:ext cx="1274688" cy="1238448"/>
            </a:xfrm>
            <a:prstGeom prst="ellipse">
              <a:avLst/>
            </a:prstGeom>
            <a:solidFill>
              <a:srgbClr val="800000"/>
            </a:solidFill>
            <a:ln>
              <a:solidFill>
                <a:srgbClr val="530000"/>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sp>
        <p:sp>
          <p:nvSpPr>
            <p:cNvPr id="19" name="Oval 4"/>
            <p:cNvSpPr/>
            <p:nvPr/>
          </p:nvSpPr>
          <p:spPr>
            <a:xfrm>
              <a:off x="5187325" y="2543200"/>
              <a:ext cx="900060" cy="876440"/>
            </a:xfrm>
            <a:prstGeom prst="rect">
              <a:avLst/>
            </a:prstGeom>
          </p:spPr>
          <p:style>
            <a:lnRef idx="0">
              <a:scrgbClr r="0" g="0" b="0"/>
            </a:lnRef>
            <a:fillRef idx="0">
              <a:scrgbClr r="0" g="0" b="0"/>
            </a:fillRef>
            <a:effectRef idx="0">
              <a:scrgbClr r="0" g="0" b="0"/>
            </a:effectRef>
            <a:fontRef idx="minor">
              <a:schemeClr val="lt1"/>
            </a:fontRef>
          </p:style>
          <p:txBody>
            <a:bodyPr lIns="15240" tIns="15240" rIns="15240" bIns="15240" spcCol="1270" anchor="ctr"/>
            <a:lstStyle/>
            <a:p>
              <a:pPr algn="ctr" defTabSz="533400">
                <a:lnSpc>
                  <a:spcPct val="90000"/>
                </a:lnSpc>
                <a:spcAft>
                  <a:spcPct val="35000"/>
                </a:spcAft>
                <a:defRPr/>
              </a:pPr>
              <a:r>
                <a:rPr lang="en-US" dirty="0" smtClean="0"/>
                <a:t>Clock Auction phase ends</a:t>
              </a:r>
              <a:endParaRPr lang="en-US" dirty="0"/>
            </a:p>
          </p:txBody>
        </p:sp>
      </p:grpSp>
      <p:sp>
        <p:nvSpPr>
          <p:cNvPr id="21" name="Right Arrow 20"/>
          <p:cNvSpPr/>
          <p:nvPr/>
        </p:nvSpPr>
        <p:spPr>
          <a:xfrm>
            <a:off x="5105400" y="5410200"/>
            <a:ext cx="563563" cy="373063"/>
          </a:xfrm>
          <a:prstGeom prst="rightArrow">
            <a:avLst>
              <a:gd name="adj1" fmla="val 60000"/>
              <a:gd name="adj2" fmla="val 50000"/>
            </a:avLst>
          </a:pr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wrap="none" lIns="36000"/>
          <a:lstStyle/>
          <a:p>
            <a:pPr>
              <a:defRPr/>
            </a:pPr>
            <a:endParaRPr lang="en-GB" sz="800" dirty="0"/>
          </a:p>
        </p:txBody>
      </p:sp>
      <p:sp>
        <p:nvSpPr>
          <p:cNvPr id="12" name="Right Arrow 11"/>
          <p:cNvSpPr/>
          <p:nvPr/>
        </p:nvSpPr>
        <p:spPr>
          <a:xfrm>
            <a:off x="7086600" y="5410200"/>
            <a:ext cx="563563" cy="373063"/>
          </a:xfrm>
          <a:prstGeom prst="rightArrow">
            <a:avLst>
              <a:gd name="adj1" fmla="val 60000"/>
              <a:gd name="adj2" fmla="val 50000"/>
            </a:avLst>
          </a:prstGeom>
          <a:solidFill>
            <a:schemeClr val="bg2">
              <a:lumMod val="50000"/>
            </a:schemeClr>
          </a:solidFill>
          <a:effectLst>
            <a:outerShdw blurRad="50800" dist="38100" dir="2700000">
              <a:srgbClr val="000000">
                <a:alpha val="43000"/>
              </a:srgbClr>
            </a:outerShdw>
          </a:effectLst>
        </p:spPr>
        <p:style>
          <a:lnRef idx="0">
            <a:schemeClr val="accent1">
              <a:tint val="60000"/>
              <a:hueOff val="0"/>
              <a:satOff val="0"/>
              <a:lumOff val="0"/>
              <a:alphaOff val="0"/>
            </a:schemeClr>
          </a:lnRef>
          <a:fillRef idx="3">
            <a:scrgbClr r="0" g="0" b="0"/>
          </a:fillRef>
          <a:effectRef idx="2">
            <a:scrgbClr r="0" g="0" b="0"/>
          </a:effectRef>
          <a:fontRef idx="minor">
            <a:schemeClr val="lt1"/>
          </a:fontRef>
        </p:style>
        <p:txBody>
          <a:bodyPr wrap="none" lIns="36000"/>
          <a:lstStyle/>
          <a:p>
            <a:pPr>
              <a:defRPr/>
            </a:pPr>
            <a:endParaRPr lang="en-GB" sz="800" dirty="0"/>
          </a:p>
        </p:txBody>
      </p:sp>
      <p:grpSp>
        <p:nvGrpSpPr>
          <p:cNvPr id="11273" name="Group 12"/>
          <p:cNvGrpSpPr>
            <a:grpSpLocks/>
          </p:cNvGrpSpPr>
          <p:nvPr/>
        </p:nvGrpSpPr>
        <p:grpSpPr bwMode="auto">
          <a:xfrm>
            <a:off x="7696200" y="5029200"/>
            <a:ext cx="1274763" cy="1238250"/>
            <a:chOff x="5562598" y="761999"/>
            <a:chExt cx="1274688" cy="1238448"/>
          </a:xfrm>
        </p:grpSpPr>
        <p:sp>
          <p:nvSpPr>
            <p:cNvPr id="20" name="Oval 19"/>
            <p:cNvSpPr/>
            <p:nvPr/>
          </p:nvSpPr>
          <p:spPr>
            <a:xfrm>
              <a:off x="5562598" y="761999"/>
              <a:ext cx="1274688" cy="1238448"/>
            </a:xfrm>
            <a:prstGeom prst="ellipse">
              <a:avLst/>
            </a:prstGeom>
            <a:solidFill>
              <a:schemeClr val="accent6"/>
            </a:solidFill>
            <a:ln>
              <a:solidFill>
                <a:srgbClr val="155715"/>
              </a:solidFill>
            </a:ln>
            <a:effectLst>
              <a:outerShdw blurRad="50800" dist="38100" dir="2700000">
                <a:srgbClr val="000000">
                  <a:alpha val="43000"/>
                </a:srgbClr>
              </a:outerShdw>
            </a:effectLst>
          </p:spPr>
          <p:style>
            <a:lnRef idx="0">
              <a:scrgbClr r="0" g="0" b="0"/>
            </a:lnRef>
            <a:fillRef idx="3">
              <a:scrgbClr r="0" g="0" b="0"/>
            </a:fillRef>
            <a:effectRef idx="2">
              <a:scrgbClr r="0" g="0" b="0"/>
            </a:effectRef>
            <a:fontRef idx="minor">
              <a:schemeClr val="lt1"/>
            </a:fontRef>
          </p:style>
        </p:sp>
        <p:sp>
          <p:nvSpPr>
            <p:cNvPr id="22" name="Oval 4"/>
            <p:cNvSpPr/>
            <p:nvPr/>
          </p:nvSpPr>
          <p:spPr>
            <a:xfrm>
              <a:off x="5665780" y="943003"/>
              <a:ext cx="984192" cy="876440"/>
            </a:xfrm>
            <a:prstGeom prst="rect">
              <a:avLst/>
            </a:prstGeom>
          </p:spPr>
          <p:style>
            <a:lnRef idx="0">
              <a:scrgbClr r="0" g="0" b="0"/>
            </a:lnRef>
            <a:fillRef idx="0">
              <a:scrgbClr r="0" g="0" b="0"/>
            </a:fillRef>
            <a:effectRef idx="0">
              <a:scrgbClr r="0" g="0" b="0"/>
            </a:effectRef>
            <a:fontRef idx="minor">
              <a:schemeClr val="lt1"/>
            </a:fontRef>
          </p:style>
          <p:txBody>
            <a:bodyPr lIns="15240" tIns="15240" rIns="15240" bIns="15240" spcCol="1270" anchor="ctr"/>
            <a:lstStyle/>
            <a:p>
              <a:pPr algn="ctr" defTabSz="533400">
                <a:lnSpc>
                  <a:spcPct val="90000"/>
                </a:lnSpc>
                <a:spcAft>
                  <a:spcPct val="35000"/>
                </a:spcAft>
                <a:defRPr/>
              </a:pPr>
              <a:r>
                <a:rPr lang="en-US" dirty="0" smtClean="0"/>
                <a:t>Conduct Assignment Stage</a:t>
              </a:r>
              <a:endParaRPr lang="en-US" dirty="0"/>
            </a:p>
          </p:txBody>
        </p:sp>
      </p:grpSp>
      <p:sp>
        <p:nvSpPr>
          <p:cNvPr id="5130"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E0639028-3A4A-4CF7-B887-79B3455F60DB}" type="datetime1">
              <a:rPr lang="en-US" smtClean="0"/>
              <a:pPr eaLnBrk="1" hangingPunct="1"/>
              <a:t>3/25/2014</a:t>
            </a:fld>
            <a:endParaRPr lang="en-GB" smtClean="0"/>
          </a:p>
        </p:txBody>
      </p:sp>
      <p:sp>
        <p:nvSpPr>
          <p:cNvPr id="23"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4</a:t>
            </a:fld>
            <a:endParaRPr lang="en-GB" altLang="en-US" sz="1200" dirty="0"/>
          </a:p>
        </p:txBody>
      </p:sp>
      <p:sp>
        <p:nvSpPr>
          <p:cNvPr id="24" name="Title 1"/>
          <p:cNvSpPr>
            <a:spLocks noGrp="1"/>
          </p:cNvSpPr>
          <p:nvPr>
            <p:ph type="title" idx="4294967295"/>
          </p:nvPr>
        </p:nvSpPr>
        <p:spPr>
          <a:xfrm>
            <a:off x="230188" y="150813"/>
            <a:ext cx="8763000" cy="915987"/>
          </a:xfrm>
        </p:spPr>
        <p:txBody>
          <a:bodyPr/>
          <a:lstStyle/>
          <a:p>
            <a:r>
              <a:rPr lang="en-GB" sz="2900" dirty="0" smtClean="0"/>
              <a:t>Combinatorial Clock Auction process</a:t>
            </a:r>
          </a:p>
        </p:txBody>
      </p:sp>
    </p:spTree>
    <p:extLst>
      <p:ext uri="{BB962C8B-B14F-4D97-AF65-F5344CB8AC3E}">
        <p14:creationId xmlns:p14="http://schemas.microsoft.com/office/powerpoint/2010/main" val="292798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270"/>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par>
                                <p:cTn id="48" presetID="1" presetClass="entr" presetSubtype="0" fill="hold" nodeType="withEffect">
                                  <p:stCondLst>
                                    <p:cond delay="0"/>
                                  </p:stCondLst>
                                  <p:childTnLst>
                                    <p:set>
                                      <p:cBhvr>
                                        <p:cTn id="49" dur="1" fill="hold">
                                          <p:stCondLst>
                                            <p:cond delay="0"/>
                                          </p:stCondLst>
                                        </p:cTn>
                                        <p:tgtEl>
                                          <p:spTgt spid="11269"/>
                                        </p:tgtEl>
                                        <p:attrNameLst>
                                          <p:attrName>style.visibility</p:attrName>
                                        </p:attrNameLst>
                                      </p:cBhvr>
                                      <p:to>
                                        <p:strVal val="visible"/>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500"/>
                                        <p:tgtEl>
                                          <p:spTgt spid="12"/>
                                        </p:tgtEl>
                                      </p:cBhvr>
                                    </p:animEffect>
                                  </p:childTnLst>
                                </p:cTn>
                              </p:par>
                              <p:par>
                                <p:cTn id="55" presetID="1" presetClass="entr" presetSubtype="0" fill="hold" nodeType="withEffect">
                                  <p:stCondLst>
                                    <p:cond delay="0"/>
                                  </p:stCondLst>
                                  <p:childTnLst>
                                    <p:set>
                                      <p:cBhvr>
                                        <p:cTn id="56"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3" grpId="0" animBg="1"/>
      <p:bldP spid="14" grpId="0" animBg="1"/>
      <p:bldP spid="17" grpId="0" animBg="1"/>
      <p:bldP spid="25" grpId="0" animBg="1"/>
      <p:bldP spid="27" grpId="0" animBg="1"/>
      <p:bldP spid="6" grpId="0" animBg="1"/>
      <p:bldP spid="2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5</a:t>
            </a:fld>
            <a:endParaRPr lang="en-GB" altLang="en-US" sz="1200" dirty="0"/>
          </a:p>
        </p:txBody>
      </p:sp>
      <p:sp>
        <p:nvSpPr>
          <p:cNvPr id="17412" name="Title 1"/>
          <p:cNvSpPr>
            <a:spLocks noGrp="1"/>
          </p:cNvSpPr>
          <p:nvPr>
            <p:ph type="title" idx="4294967295"/>
          </p:nvPr>
        </p:nvSpPr>
        <p:spPr/>
        <p:txBody>
          <a:bodyPr/>
          <a:lstStyle/>
          <a:p>
            <a:r>
              <a:rPr lang="en-GB" sz="2900" dirty="0" smtClean="0"/>
              <a:t>Evolution of the Combinatorial Clock Auction</a:t>
            </a:r>
          </a:p>
        </p:txBody>
      </p:sp>
      <p:sp>
        <p:nvSpPr>
          <p:cNvPr id="17413" name="Content Placeholder 2"/>
          <p:cNvSpPr>
            <a:spLocks noGrp="1"/>
          </p:cNvSpPr>
          <p:nvPr>
            <p:ph idx="4294967295"/>
          </p:nvPr>
        </p:nvSpPr>
        <p:spPr>
          <a:xfrm>
            <a:off x="455613" y="1371600"/>
            <a:ext cx="8542730" cy="4935538"/>
          </a:xfrm>
        </p:spPr>
        <p:txBody>
          <a:bodyPr/>
          <a:lstStyle/>
          <a:p>
            <a:pPr marL="0" indent="0">
              <a:buNone/>
              <a:defRPr/>
            </a:pPr>
            <a:r>
              <a:rPr lang="en-US" b="1" dirty="0" smtClean="0"/>
              <a:t>The CCA has been in constant evolution since it was proposed:</a:t>
            </a:r>
            <a:endParaRPr lang="en-US" b="1" dirty="0"/>
          </a:p>
          <a:p>
            <a:pPr marL="457200" indent="-457200">
              <a:buFont typeface="+mj-lt"/>
              <a:buAutoNum type="arabicPeriod"/>
              <a:defRPr/>
            </a:pPr>
            <a:r>
              <a:rPr lang="en-US" b="1" dirty="0" smtClean="0"/>
              <a:t>Ausubel, Cramton &amp; Milgrom, </a:t>
            </a:r>
            <a:r>
              <a:rPr lang="en-US" b="1" dirty="0"/>
              <a:t>“The Clock-Proxy </a:t>
            </a:r>
            <a:r>
              <a:rPr lang="en-US" b="1" dirty="0" smtClean="0"/>
              <a:t>Auction: A </a:t>
            </a:r>
            <a:r>
              <a:rPr lang="en-US" b="1" dirty="0"/>
              <a:t>Practical Combinatorial Auction </a:t>
            </a:r>
            <a:r>
              <a:rPr lang="en-US" b="1" dirty="0" smtClean="0"/>
              <a:t>Design,” academic article presented at Wye River Conf. in 2003 and published in 2006:</a:t>
            </a:r>
          </a:p>
          <a:p>
            <a:pPr lvl="1">
              <a:defRPr/>
            </a:pPr>
            <a:r>
              <a:rPr lang="en-US" b="1" dirty="0" smtClean="0"/>
              <a:t>Two stages: clock rounds and supplementary round</a:t>
            </a:r>
          </a:p>
          <a:p>
            <a:pPr lvl="1">
              <a:spcBef>
                <a:spcPts val="300"/>
              </a:spcBef>
              <a:defRPr/>
            </a:pPr>
            <a:r>
              <a:rPr lang="en-US" b="1" dirty="0" smtClean="0"/>
              <a:t>Activity rules incorporate revealed preference</a:t>
            </a:r>
          </a:p>
          <a:p>
            <a:pPr lvl="1">
              <a:spcBef>
                <a:spcPts val="300"/>
              </a:spcBef>
              <a:defRPr/>
            </a:pPr>
            <a:r>
              <a:rPr lang="en-US" b="1" dirty="0" smtClean="0"/>
              <a:t>Price determination is done using the ascending proxy auction</a:t>
            </a:r>
            <a:endParaRPr lang="en-US" b="1" dirty="0"/>
          </a:p>
          <a:p>
            <a:pPr marL="457200" indent="-457200">
              <a:buFont typeface="+mj-lt"/>
              <a:buAutoNum type="arabicPeriod"/>
              <a:defRPr/>
            </a:pPr>
            <a:r>
              <a:rPr lang="en-US" b="1" dirty="0" smtClean="0"/>
              <a:t>Trinidad and Tobago Spectrum Auction (TATT and MDI/Power</a:t>
            </a:r>
            <a:r>
              <a:rPr lang="en-US" b="1" dirty="0" smtClean="0">
                <a:latin typeface="Calibri"/>
                <a:cs typeface="Calibri"/>
              </a:rPr>
              <a:t> </a:t>
            </a:r>
            <a:r>
              <a:rPr lang="en-US" b="1" dirty="0" smtClean="0"/>
              <a:t>Auctions, June 2005):</a:t>
            </a:r>
          </a:p>
          <a:p>
            <a:pPr lvl="1">
              <a:defRPr/>
            </a:pPr>
            <a:r>
              <a:rPr lang="en-US" b="1" dirty="0" smtClean="0"/>
              <a:t>Introduction of assignment stage</a:t>
            </a:r>
          </a:p>
          <a:p>
            <a:pPr lvl="1">
              <a:spcBef>
                <a:spcPts val="300"/>
              </a:spcBef>
              <a:defRPr/>
            </a:pPr>
            <a:r>
              <a:rPr lang="en-US" b="1" dirty="0" smtClean="0"/>
              <a:t>In allocation phase, bidders bid for generic spectrum</a:t>
            </a:r>
          </a:p>
          <a:p>
            <a:pPr lvl="1">
              <a:spcBef>
                <a:spcPts val="300"/>
              </a:spcBef>
              <a:defRPr/>
            </a:pPr>
            <a:r>
              <a:rPr lang="en-US" b="1" dirty="0" smtClean="0"/>
              <a:t>In assignment stage, bidders bid for specific frequencies</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40833929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41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41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41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1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6</a:t>
            </a:fld>
            <a:endParaRPr lang="en-GB" altLang="en-US" sz="1200" dirty="0"/>
          </a:p>
        </p:txBody>
      </p:sp>
      <p:sp>
        <p:nvSpPr>
          <p:cNvPr id="17412" name="Title 1"/>
          <p:cNvSpPr>
            <a:spLocks noGrp="1"/>
          </p:cNvSpPr>
          <p:nvPr>
            <p:ph type="title" idx="4294967295"/>
          </p:nvPr>
        </p:nvSpPr>
        <p:spPr/>
        <p:txBody>
          <a:bodyPr/>
          <a:lstStyle/>
          <a:p>
            <a:r>
              <a:rPr lang="en-GB" sz="2900" dirty="0" smtClean="0"/>
              <a:t>Evolution of the Combinatorial Clock Auction</a:t>
            </a:r>
          </a:p>
        </p:txBody>
      </p:sp>
      <p:sp>
        <p:nvSpPr>
          <p:cNvPr id="17413" name="Content Placeholder 2"/>
          <p:cNvSpPr>
            <a:spLocks noGrp="1"/>
          </p:cNvSpPr>
          <p:nvPr>
            <p:ph idx="4294967295"/>
          </p:nvPr>
        </p:nvSpPr>
        <p:spPr>
          <a:xfrm>
            <a:off x="455612" y="1371600"/>
            <a:ext cx="8623651" cy="4935538"/>
          </a:xfrm>
        </p:spPr>
        <p:txBody>
          <a:bodyPr/>
          <a:lstStyle/>
          <a:p>
            <a:pPr marL="457200" indent="-457200">
              <a:buFont typeface="+mj-lt"/>
              <a:buAutoNum type="arabicPeriod" startAt="3"/>
              <a:defRPr/>
            </a:pPr>
            <a:r>
              <a:rPr lang="en-US" b="1" dirty="0" smtClean="0"/>
              <a:t>Proposal to </a:t>
            </a:r>
            <a:r>
              <a:rPr lang="en-US" b="1" dirty="0" err="1" smtClean="0"/>
              <a:t>Ofcom</a:t>
            </a:r>
            <a:r>
              <a:rPr lang="en-US" b="1" dirty="0" smtClean="0"/>
              <a:t> (MDI/Power Auctions, June 2006):</a:t>
            </a:r>
          </a:p>
          <a:p>
            <a:pPr lvl="1">
              <a:spcBef>
                <a:spcPts val="300"/>
              </a:spcBef>
              <a:defRPr/>
            </a:pPr>
            <a:r>
              <a:rPr lang="en-US" b="1" dirty="0" smtClean="0"/>
              <a:t>Ascending proxy auction is replaced by core-selecting mechanism</a:t>
            </a:r>
            <a:endParaRPr lang="en-US" b="1" dirty="0"/>
          </a:p>
          <a:p>
            <a:pPr marL="457200" indent="-457200">
              <a:buFont typeface="+mj-lt"/>
              <a:buAutoNum type="arabicPeriod" startAt="3"/>
              <a:defRPr/>
            </a:pPr>
            <a:r>
              <a:rPr lang="en-US" b="1" dirty="0" smtClean="0"/>
              <a:t>UK </a:t>
            </a:r>
            <a:r>
              <a:rPr lang="en-US" b="1" dirty="0"/>
              <a:t>10 – 40 GHz </a:t>
            </a:r>
            <a:r>
              <a:rPr lang="en-US" b="1" dirty="0" smtClean="0"/>
              <a:t>and </a:t>
            </a:r>
            <a:r>
              <a:rPr lang="en-US" b="1" dirty="0"/>
              <a:t>L-Band </a:t>
            </a:r>
            <a:r>
              <a:rPr lang="en-US" b="1" dirty="0" smtClean="0"/>
              <a:t>auctions (</a:t>
            </a:r>
            <a:r>
              <a:rPr lang="en-US" b="1" dirty="0" err="1" smtClean="0"/>
              <a:t>Ofcom</a:t>
            </a:r>
            <a:r>
              <a:rPr lang="en-US" b="1" dirty="0" smtClean="0"/>
              <a:t>/DotEcon</a:t>
            </a:r>
            <a:r>
              <a:rPr lang="en-US" b="1" dirty="0"/>
              <a:t>, February and May 2008):</a:t>
            </a:r>
          </a:p>
          <a:p>
            <a:pPr lvl="1">
              <a:defRPr/>
            </a:pPr>
            <a:r>
              <a:rPr lang="en-US" b="1" dirty="0"/>
              <a:t>First </a:t>
            </a:r>
            <a:r>
              <a:rPr lang="en-US" b="1" dirty="0" smtClean="0"/>
              <a:t>implementations </a:t>
            </a:r>
            <a:r>
              <a:rPr lang="en-US" b="1" dirty="0"/>
              <a:t>of a </a:t>
            </a:r>
            <a:r>
              <a:rPr lang="en-US" b="1" dirty="0" smtClean="0"/>
              <a:t>three-stage </a:t>
            </a:r>
            <a:r>
              <a:rPr lang="en-US" b="1" dirty="0"/>
              <a:t>combinatorial clock auction</a:t>
            </a:r>
            <a:endParaRPr lang="en-US" b="1" dirty="0" smtClean="0"/>
          </a:p>
          <a:p>
            <a:pPr lvl="1">
              <a:spcBef>
                <a:spcPts val="300"/>
              </a:spcBef>
              <a:defRPr/>
            </a:pPr>
            <a:r>
              <a:rPr lang="en-US" b="1" dirty="0"/>
              <a:t>Eligibility-point-based activity rule, rather than revealed </a:t>
            </a:r>
            <a:r>
              <a:rPr lang="en-US" b="1" dirty="0" err="1"/>
              <a:t>pref</a:t>
            </a:r>
            <a:r>
              <a:rPr lang="en-US" b="1" dirty="0"/>
              <a:t>, in clock</a:t>
            </a:r>
            <a:endParaRPr lang="en-US" b="1" dirty="0" smtClean="0"/>
          </a:p>
          <a:p>
            <a:pPr lvl="1">
              <a:spcBef>
                <a:spcPts val="300"/>
              </a:spcBef>
              <a:defRPr/>
            </a:pPr>
            <a:r>
              <a:rPr lang="en-US" b="1" dirty="0" smtClean="0"/>
              <a:t>Absolute cap, rather than relative cap, used in supplementary round</a:t>
            </a:r>
            <a:endParaRPr lang="en-US" b="1" dirty="0"/>
          </a:p>
          <a:p>
            <a:pPr marL="457200" indent="-457200">
              <a:buFont typeface="+mj-lt"/>
              <a:buAutoNum type="arabicPeriod" startAt="3"/>
              <a:defRPr/>
            </a:pPr>
            <a:r>
              <a:rPr lang="en-US" b="1" dirty="0" smtClean="0"/>
              <a:t>Various recent auctions (Power Auctions and DotEcon):</a:t>
            </a:r>
          </a:p>
          <a:p>
            <a:pPr lvl="1">
              <a:defRPr/>
            </a:pPr>
            <a:r>
              <a:rPr lang="en-US" b="1" dirty="0" smtClean="0"/>
              <a:t>Relative </a:t>
            </a:r>
            <a:r>
              <a:rPr lang="en-US" b="1" dirty="0"/>
              <a:t>cap </a:t>
            </a:r>
            <a:r>
              <a:rPr lang="en-US" b="1" dirty="0" smtClean="0"/>
              <a:t>activity rule introduced for supplementary bids</a:t>
            </a:r>
          </a:p>
          <a:p>
            <a:pPr lvl="1">
              <a:spcBef>
                <a:spcPts val="300"/>
              </a:spcBef>
              <a:defRPr/>
            </a:pPr>
            <a:r>
              <a:rPr lang="en-US" b="1" dirty="0" smtClean="0"/>
              <a:t>Hybrid </a:t>
            </a:r>
            <a:r>
              <a:rPr lang="en-US" b="1" dirty="0"/>
              <a:t>revealed-preference/eligibility-point activity rule for </a:t>
            </a:r>
            <a:r>
              <a:rPr lang="en-US" b="1" dirty="0" smtClean="0"/>
              <a:t>clock rounds</a:t>
            </a:r>
          </a:p>
          <a:p>
            <a:pPr lvl="1">
              <a:spcBef>
                <a:spcPts val="300"/>
              </a:spcBef>
              <a:defRPr/>
            </a:pPr>
            <a:r>
              <a:rPr lang="en-US" b="1" dirty="0" smtClean="0"/>
              <a:t>First implementations of CCA with regional licenses (Australia, Canada)</a:t>
            </a:r>
          </a:p>
          <a:p>
            <a:pPr lvl="1">
              <a:spcBef>
                <a:spcPts val="300"/>
              </a:spcBef>
              <a:defRPr/>
            </a:pPr>
            <a:r>
              <a:rPr lang="en-US" b="1" dirty="0" smtClean="0"/>
              <a:t>Shift to use of a “reserve bidder” approach (UK, Australia, Canada)</a:t>
            </a:r>
          </a:p>
          <a:p>
            <a:pPr lvl="1">
              <a:spcBef>
                <a:spcPts val="300"/>
              </a:spcBef>
              <a:defRPr/>
            </a:pPr>
            <a:endParaRPr lang="en-US" b="1" dirty="0" smtClean="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42898096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41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41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41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1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41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7</a:t>
            </a:fld>
            <a:endParaRPr lang="en-GB" altLang="en-US" sz="1200" dirty="0"/>
          </a:p>
        </p:txBody>
      </p:sp>
      <p:sp>
        <p:nvSpPr>
          <p:cNvPr id="17412" name="Title 1"/>
          <p:cNvSpPr>
            <a:spLocks noGrp="1"/>
          </p:cNvSpPr>
          <p:nvPr>
            <p:ph type="title" idx="4294967295"/>
          </p:nvPr>
        </p:nvSpPr>
        <p:spPr/>
        <p:txBody>
          <a:bodyPr/>
          <a:lstStyle/>
          <a:p>
            <a:r>
              <a:rPr lang="en-GB" sz="2900" dirty="0" smtClean="0"/>
              <a:t>Critiques of Current Versions of the CCA</a:t>
            </a:r>
          </a:p>
        </p:txBody>
      </p:sp>
      <p:sp>
        <p:nvSpPr>
          <p:cNvPr id="17413" name="Content Placeholder 2"/>
          <p:cNvSpPr>
            <a:spLocks noGrp="1"/>
          </p:cNvSpPr>
          <p:nvPr>
            <p:ph idx="4294967295"/>
          </p:nvPr>
        </p:nvSpPr>
        <p:spPr>
          <a:xfrm>
            <a:off x="455614" y="1371600"/>
            <a:ext cx="8356614" cy="4935538"/>
          </a:xfrm>
        </p:spPr>
        <p:txBody>
          <a:bodyPr/>
          <a:lstStyle/>
          <a:p>
            <a:pPr>
              <a:defRPr/>
            </a:pPr>
            <a:r>
              <a:rPr lang="en-US" b="1" dirty="0" smtClean="0"/>
              <a:t>With regional licenses, bidders may have difficulty expressing their preferences using mutually-exclusive bids</a:t>
            </a:r>
          </a:p>
          <a:p>
            <a:pPr>
              <a:defRPr/>
            </a:pPr>
            <a:r>
              <a:rPr lang="en-US" b="1" dirty="0" smtClean="0"/>
              <a:t>Current versions of the CCA use point-based activity rules or limited introductions of revealed-preference considerations</a:t>
            </a:r>
          </a:p>
          <a:p>
            <a:pPr>
              <a:defRPr/>
            </a:pPr>
            <a:r>
              <a:rPr lang="en-US" b="1" dirty="0" smtClean="0"/>
              <a:t>Most dynamic auction formats are “iterative first-price”—they are </a:t>
            </a:r>
            <a:r>
              <a:rPr lang="en-US" b="1" i="1" dirty="0"/>
              <a:t>literally</a:t>
            </a:r>
            <a:r>
              <a:rPr lang="en-US" b="1" dirty="0"/>
              <a:t> </a:t>
            </a:r>
            <a:r>
              <a:rPr lang="en-US" b="1" dirty="0" smtClean="0"/>
              <a:t>first-price (while </a:t>
            </a:r>
            <a:r>
              <a:rPr lang="en-US" b="1" i="1" dirty="0"/>
              <a:t>effectively</a:t>
            </a:r>
            <a:r>
              <a:rPr lang="en-US" b="1" dirty="0"/>
              <a:t> </a:t>
            </a:r>
            <a:r>
              <a:rPr lang="en-US" b="1" dirty="0" smtClean="0"/>
              <a:t>second-price)</a:t>
            </a:r>
            <a:endParaRPr lang="en-US" b="1" dirty="0"/>
          </a:p>
          <a:p>
            <a:pPr lvl="1">
              <a:defRPr/>
            </a:pPr>
            <a:r>
              <a:rPr lang="en-US" b="1" dirty="0" smtClean="0"/>
              <a:t>For example, in the English auction and in other formats commonly used for spectrum auctions, bids are submitted which, if they turn out to win, specify the amounts that will actually be paid</a:t>
            </a:r>
            <a:endParaRPr lang="en-US" b="1" dirty="0"/>
          </a:p>
          <a:p>
            <a:pPr lvl="1">
              <a:defRPr/>
            </a:pPr>
            <a:r>
              <a:rPr lang="en-US" b="1" dirty="0" smtClean="0"/>
              <a:t>However, the CCA as used for spectrum auctions is closer to being “iterative second-price”</a:t>
            </a:r>
          </a:p>
          <a:p>
            <a:pPr lvl="1">
              <a:defRPr/>
            </a:pPr>
            <a:r>
              <a:rPr lang="en-US" b="1" dirty="0" smtClean="0"/>
              <a:t>This exacerbates some basic tensions within the CCA</a:t>
            </a:r>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39849526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6"/>
          <p:cNvSpPr txBox="1">
            <a:spLocks noGrp="1" noChangeArrowheads="1"/>
          </p:cNvSpPr>
          <p:nvPr/>
        </p:nvSpPr>
        <p:spPr bwMode="auto">
          <a:xfrm>
            <a:off x="3503613" y="6481763"/>
            <a:ext cx="2136775" cy="241300"/>
          </a:xfrm>
          <a:prstGeom prst="rect">
            <a:avLst/>
          </a:prstGeom>
          <a:noFill/>
          <a:ln w="9525">
            <a:noFill/>
            <a:miter lim="800000"/>
            <a:headEnd/>
            <a:tailEnd/>
          </a:ln>
        </p:spPr>
        <p:txBody>
          <a:bodyPr lIns="91842" tIns="45921" rIns="91842" bIns="45921"/>
          <a:lstStyle/>
          <a:p>
            <a:pPr algn="ctr" defTabSz="919163" eaLnBrk="1" hangingPunct="1"/>
            <a:fld id="{615C6EC4-F394-4D77-B6D2-3B0CC84A7BA1}" type="slidenum">
              <a:rPr lang="en-GB" altLang="en-US" sz="1200"/>
              <a:pPr algn="ctr" defTabSz="919163" eaLnBrk="1" hangingPunct="1"/>
              <a:t>8</a:t>
            </a:fld>
            <a:endParaRPr lang="en-GB" altLang="en-US" sz="1200" dirty="0"/>
          </a:p>
        </p:txBody>
      </p:sp>
      <p:sp>
        <p:nvSpPr>
          <p:cNvPr id="17412" name="Title 1"/>
          <p:cNvSpPr>
            <a:spLocks noGrp="1"/>
          </p:cNvSpPr>
          <p:nvPr>
            <p:ph type="title" idx="4294967295"/>
          </p:nvPr>
        </p:nvSpPr>
        <p:spPr/>
        <p:txBody>
          <a:bodyPr/>
          <a:lstStyle/>
          <a:p>
            <a:r>
              <a:rPr lang="en-GB" sz="2900" dirty="0" smtClean="0"/>
              <a:t>Evolution of the Combinatorial Clock Auction</a:t>
            </a:r>
          </a:p>
        </p:txBody>
      </p:sp>
      <p:sp>
        <p:nvSpPr>
          <p:cNvPr id="17413" name="Content Placeholder 2"/>
          <p:cNvSpPr>
            <a:spLocks noGrp="1"/>
          </p:cNvSpPr>
          <p:nvPr>
            <p:ph idx="4294967295"/>
          </p:nvPr>
        </p:nvSpPr>
        <p:spPr>
          <a:xfrm>
            <a:off x="455613" y="1371600"/>
            <a:ext cx="8542730" cy="4935538"/>
          </a:xfrm>
        </p:spPr>
        <p:txBody>
          <a:bodyPr/>
          <a:lstStyle/>
          <a:p>
            <a:pPr marL="0" indent="0">
              <a:buNone/>
              <a:defRPr/>
            </a:pPr>
            <a:r>
              <a:rPr lang="en-US" b="1" dirty="0" smtClean="0"/>
              <a:t>This paper discusses three evolutionary enhancements to the CCA which would address the previous critiques:</a:t>
            </a:r>
            <a:endParaRPr lang="en-US" b="1" dirty="0"/>
          </a:p>
          <a:p>
            <a:pPr>
              <a:defRPr/>
            </a:pPr>
            <a:r>
              <a:rPr lang="en-US" b="1" dirty="0"/>
              <a:t>Introducing OR bidding in the supplementary round</a:t>
            </a:r>
          </a:p>
          <a:p>
            <a:pPr>
              <a:defRPr/>
            </a:pPr>
            <a:r>
              <a:rPr lang="en-US" b="1" dirty="0" smtClean="0"/>
              <a:t>A GARP-based activity rule</a:t>
            </a:r>
          </a:p>
          <a:p>
            <a:pPr>
              <a:defRPr/>
            </a:pPr>
            <a:r>
              <a:rPr lang="en-US" b="1" dirty="0" smtClean="0"/>
              <a:t>Converting the CCA from an iterative second-price auction to an iterative first-price auction</a:t>
            </a:r>
          </a:p>
          <a:p>
            <a:pPr>
              <a:defRPr/>
            </a:pPr>
            <a:endParaRPr lang="en-US" b="1" dirty="0" smtClean="0"/>
          </a:p>
        </p:txBody>
      </p:sp>
      <p:sp>
        <p:nvSpPr>
          <p:cNvPr id="6" name="Date Placeholder 1"/>
          <p:cNvSpPr>
            <a:spLocks noGrp="1"/>
          </p:cNvSpPr>
          <p:nvPr>
            <p:ph type="dt" sz="quarter" idx="10"/>
          </p:nvPr>
        </p:nvSpPr>
        <p:spPr>
          <a:xfrm>
            <a:off x="455613" y="6477000"/>
            <a:ext cx="2135187" cy="246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Calibri" pitchFamily="34" charset="0"/>
                <a:cs typeface="Arial" charset="0"/>
              </a:defRPr>
            </a:lvl1pPr>
            <a:lvl2pPr marL="742950" indent="-285750" eaLnBrk="0" hangingPunct="0">
              <a:defRPr sz="1200">
                <a:solidFill>
                  <a:schemeClr val="tx1"/>
                </a:solidFill>
                <a:latin typeface="Calibri" pitchFamily="34" charset="0"/>
                <a:cs typeface="Arial" charset="0"/>
              </a:defRPr>
            </a:lvl2pPr>
            <a:lvl3pPr marL="1143000" indent="-228600" eaLnBrk="0" hangingPunct="0">
              <a:defRPr sz="1200">
                <a:solidFill>
                  <a:schemeClr val="tx1"/>
                </a:solidFill>
                <a:latin typeface="Calibri" pitchFamily="34" charset="0"/>
                <a:cs typeface="Arial" charset="0"/>
              </a:defRPr>
            </a:lvl3pPr>
            <a:lvl4pPr marL="1600200" indent="-228600" eaLnBrk="0" hangingPunct="0">
              <a:defRPr sz="1200">
                <a:solidFill>
                  <a:schemeClr val="tx1"/>
                </a:solidFill>
                <a:latin typeface="Calibri" pitchFamily="34" charset="0"/>
                <a:cs typeface="Arial" charset="0"/>
              </a:defRPr>
            </a:lvl4pPr>
            <a:lvl5pPr marL="2057400" indent="-228600" eaLnBrk="0" hangingPunct="0">
              <a:defRPr sz="1200">
                <a:solidFill>
                  <a:schemeClr val="tx1"/>
                </a:solidFill>
                <a:latin typeface="Calibri" pitchFamily="34" charset="0"/>
                <a:cs typeface="Arial" charset="0"/>
              </a:defRPr>
            </a:lvl5pPr>
            <a:lvl6pPr marL="2514600" indent="-228600" eaLnBrk="0" fontAlgn="base" hangingPunct="0">
              <a:spcBef>
                <a:spcPct val="0"/>
              </a:spcBef>
              <a:spcAft>
                <a:spcPct val="0"/>
              </a:spcAft>
              <a:defRPr sz="1200">
                <a:solidFill>
                  <a:schemeClr val="tx1"/>
                </a:solidFill>
                <a:latin typeface="Calibri" pitchFamily="34" charset="0"/>
                <a:cs typeface="Arial" charset="0"/>
              </a:defRPr>
            </a:lvl6pPr>
            <a:lvl7pPr marL="2971800" indent="-228600" eaLnBrk="0" fontAlgn="base" hangingPunct="0">
              <a:spcBef>
                <a:spcPct val="0"/>
              </a:spcBef>
              <a:spcAft>
                <a:spcPct val="0"/>
              </a:spcAft>
              <a:defRPr sz="1200">
                <a:solidFill>
                  <a:schemeClr val="tx1"/>
                </a:solidFill>
                <a:latin typeface="Calibri" pitchFamily="34" charset="0"/>
                <a:cs typeface="Arial" charset="0"/>
              </a:defRPr>
            </a:lvl7pPr>
            <a:lvl8pPr marL="3429000" indent="-228600" eaLnBrk="0" fontAlgn="base" hangingPunct="0">
              <a:spcBef>
                <a:spcPct val="0"/>
              </a:spcBef>
              <a:spcAft>
                <a:spcPct val="0"/>
              </a:spcAft>
              <a:defRPr sz="1200">
                <a:solidFill>
                  <a:schemeClr val="tx1"/>
                </a:solidFill>
                <a:latin typeface="Calibri" pitchFamily="34" charset="0"/>
                <a:cs typeface="Arial" charset="0"/>
              </a:defRPr>
            </a:lvl8pPr>
            <a:lvl9pPr marL="3886200" indent="-228600" eaLnBrk="0" fontAlgn="base" hangingPunct="0">
              <a:spcBef>
                <a:spcPct val="0"/>
              </a:spcBef>
              <a:spcAft>
                <a:spcPct val="0"/>
              </a:spcAft>
              <a:defRPr sz="1200">
                <a:solidFill>
                  <a:schemeClr val="tx1"/>
                </a:solidFill>
                <a:latin typeface="Calibri" pitchFamily="34" charset="0"/>
                <a:cs typeface="Arial" charset="0"/>
              </a:defRPr>
            </a:lvl9pPr>
          </a:lstStyle>
          <a:p>
            <a:pPr eaLnBrk="1" hangingPunct="1"/>
            <a:fld id="{DC92643F-5F9C-40C6-9CE2-8F358767F986}" type="datetime1">
              <a:rPr lang="en-US" smtClean="0"/>
              <a:pPr eaLnBrk="1" hangingPunct="1"/>
              <a:t>3/25/2014</a:t>
            </a:fld>
            <a:endParaRPr lang="en-GB" dirty="0" smtClean="0"/>
          </a:p>
        </p:txBody>
      </p:sp>
    </p:spTree>
    <p:extLst>
      <p:ext uri="{BB962C8B-B14F-4D97-AF65-F5344CB8AC3E}">
        <p14:creationId xmlns:p14="http://schemas.microsoft.com/office/powerpoint/2010/main" val="1186625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ChangeArrowheads="1"/>
          </p:cNvSpPr>
          <p:nvPr/>
        </p:nvSpPr>
        <p:spPr bwMode="auto">
          <a:xfrm>
            <a:off x="0" y="5017778"/>
            <a:ext cx="9144000" cy="18470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dirty="0"/>
          </a:p>
        </p:txBody>
      </p:sp>
      <p:sp>
        <p:nvSpPr>
          <p:cNvPr id="3075" name="Rectangle 4"/>
          <p:cNvSpPr>
            <a:spLocks noGrp="1" noChangeArrowheads="1"/>
          </p:cNvSpPr>
          <p:nvPr>
            <p:ph type="ctrTitle"/>
          </p:nvPr>
        </p:nvSpPr>
        <p:spPr>
          <a:xfrm>
            <a:off x="685800" y="1821774"/>
            <a:ext cx="7772400" cy="1470025"/>
          </a:xfrm>
        </p:spPr>
        <p:txBody>
          <a:bodyPr/>
          <a:lstStyle/>
          <a:p>
            <a:pPr eaLnBrk="1" hangingPunct="1"/>
            <a:r>
              <a:rPr lang="en-GB" sz="4000" dirty="0" smtClean="0"/>
              <a:t>Part I:</a:t>
            </a:r>
            <a:br>
              <a:rPr lang="en-GB" sz="4000" dirty="0" smtClean="0"/>
            </a:br>
            <a:r>
              <a:rPr lang="en-US" sz="4000" dirty="0"/>
              <a:t>OR bidding in </a:t>
            </a:r>
            <a:r>
              <a:rPr lang="en-US" sz="4000" dirty="0" smtClean="0"/>
              <a:t>the</a:t>
            </a:r>
            <a:br>
              <a:rPr lang="en-US" sz="4000" dirty="0" smtClean="0"/>
            </a:br>
            <a:r>
              <a:rPr lang="en-US" sz="4000" dirty="0" smtClean="0"/>
              <a:t>supplementary </a:t>
            </a:r>
            <a:r>
              <a:rPr lang="en-US" sz="4000" dirty="0"/>
              <a:t>round</a:t>
            </a:r>
            <a:endParaRPr lang="en-GB" sz="4000" baseline="20000" dirty="0"/>
          </a:p>
        </p:txBody>
      </p:sp>
      <p:sp>
        <p:nvSpPr>
          <p:cNvPr id="3077" name="Rectangle 9"/>
          <p:cNvSpPr>
            <a:spLocks noChangeArrowheads="1"/>
          </p:cNvSpPr>
          <p:nvPr/>
        </p:nvSpPr>
        <p:spPr bwMode="auto">
          <a:xfrm>
            <a:off x="0" y="4911725"/>
            <a:ext cx="9144000" cy="131763"/>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842" tIns="45921" rIns="91842" bIns="45921" anchor="ctr"/>
          <a:lstStyle/>
          <a:p>
            <a:pPr defTabSz="919163"/>
            <a:endParaRPr lang="en-GB" sz="1800"/>
          </a:p>
        </p:txBody>
      </p:sp>
    </p:spTree>
    <p:extLst>
      <p:ext uri="{BB962C8B-B14F-4D97-AF65-F5344CB8AC3E}">
        <p14:creationId xmlns:p14="http://schemas.microsoft.com/office/powerpoint/2010/main" val="78684318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152&quot;&gt;&lt;/object&gt;&lt;object type=&quot;2&quot; unique_id=&quot;10153&quot;&gt;&lt;object type=&quot;3&quot; unique_id=&quot;10154&quot;&gt;&lt;property id=&quot;20148&quot; value=&quot;5&quot;/&gt;&lt;property id=&quot;20300&quot; value=&quot;Slide 1 - &amp;quot;Letšeng Diamonds (Pty) Ltd –&amp;#x0D;&amp;#x0A;Auctioning the Production of the Letšeng-La-Tarae Mine&amp;quot;&quot;/&gt;&lt;property id=&quot;20307&quot; value=&quot;256&quot;/&gt;&lt;/object&gt;&lt;object type=&quot;3&quot; unique_id=&quot;12356&quot;&gt;&lt;property id=&quot;20148&quot; value=&quot;5&quot;/&gt;&lt;property id=&quot;20300&quot; value=&quot;Slide 2 - &amp;quot;Agenda&amp;quot;&quot;/&gt;&lt;property id=&quot;20307&quot; value=&quot;395&quot;/&gt;&lt;/object&gt;&lt;object type=&quot;3&quot; unique_id=&quot;12371&quot;&gt;&lt;property id=&quot;20148&quot; value=&quot;5&quot;/&gt;&lt;property id=&quot;20300&quot; value=&quot;Slide 3 - &amp;quot;Market Design Inc. and Power Auctions LLC&amp;quot;&quot;/&gt;&lt;property id=&quot;20307&quot; value=&quot;444&quot;/&gt;&lt;/object&gt;&lt;object type=&quot;3&quot; unique_id=&quot;12372&quot;&gt;&lt;property id=&quot;20148&quot; value=&quot;5&quot;/&gt;&lt;property id=&quot;20300&quot; value=&quot;Slide 4 - &amp;quot;PA/MDI Expertise and Services&amp;quot;&quot;/&gt;&lt;property id=&quot;20307&quot; value=&quot;445&quot;/&gt;&lt;/object&gt;&lt;object type=&quot;3&quot; unique_id=&quot;12373&quot;&gt;&lt;property id=&quot;20148&quot; value=&quot;5&quot;/&gt;&lt;property id=&quot;20300&quot; value=&quot;Slide 5 - &amp;quot;PA/MDI Experience in High-Stakes Auctions&amp;quot;&quot;/&gt;&lt;property id=&quot;20307&quot; value=&quot;446&quot;/&gt;&lt;/object&gt;&lt;object type=&quot;3&quot; unique_id=&quot;12374&quot;&gt;&lt;property id=&quot;20148&quot; value=&quot;5&quot;/&gt;&lt;property id=&quot;20300&quot; value=&quot;Slide 6 - &amp;quot;Other High-Profile Projects&amp;quot;&quot;/&gt;&lt;property id=&quot;20307&quot; value=&quot;447&quot;/&gt;&lt;/object&gt;&lt;object type=&quot;3&quot; unique_id=&quot;12375&quot;&gt;&lt;property id=&quot;20148&quot; value=&quot;5&quot;/&gt;&lt;property id=&quot;20300&quot; value=&quot;Slide 7 - &amp;quot;Power Auctions / MDI Success Stories&amp;quot;&quot;/&gt;&lt;property id=&quot;20307&quot; value=&quot;481&quot;/&gt;&lt;/object&gt;&lt;object type=&quot;3&quot; unique_id=&quot;12376&quot;&gt;&lt;property id=&quot;20148&quot; value=&quot;5&quot;/&gt;&lt;property id=&quot;20300&quot; value=&quot;Slide 8 - &amp;quot;Case Study – BHP&amp;quot;&quot;/&gt;&lt;property id=&quot;20307&quot; value=&quot;451&quot;/&gt;&lt;/object&gt;&lt;object type=&quot;3&quot; unique_id=&quot;12377&quot;&gt;&lt;property id=&quot;20148&quot; value=&quot;5&quot;/&gt;&lt;property id=&quot;20300&quot; value=&quot;Slide 9 - &amp;quot;Case Study – BHP: Why use this methodology? &amp;quot;&quot;/&gt;&lt;property id=&quot;20307&quot; value=&quot;467&quot;/&gt;&lt;/object&gt;&lt;object type=&quot;3&quot; unique_id=&quot;12378&quot;&gt;&lt;property id=&quot;20148&quot; value=&quot;5&quot;/&gt;&lt;property id=&quot;20300&quot; value=&quot;Slide 10 - &amp;quot;Case Study – BHP: A success story&amp;quot;&quot;/&gt;&lt;property id=&quot;20307&quot; value=&quot;452&quot;/&gt;&lt;/object&gt;&lt;object type=&quot;3&quot; unique_id=&quot;12379&quot;&gt;&lt;property id=&quot;20148&quot; value=&quot;5&quot;/&gt;&lt;property id=&quot;20300&quot; value=&quot;Slide 11 - &amp;quot;Auction Design Principles (1)&amp;quot;&quot;/&gt;&lt;property id=&quot;20307&quot; value=&quot;453&quot;/&gt;&lt;/object&gt;&lt;object type=&quot;3&quot; unique_id=&quot;12380&quot;&gt;&lt;property id=&quot;20148&quot; value=&quot;5&quot;/&gt;&lt;property id=&quot;20300&quot; value=&quot;Slide 12 - &amp;quot;Auction Design Principles (2)&amp;quot;&quot;/&gt;&lt;property id=&quot;20307&quot; value=&quot;454&quot;/&gt;&lt;/object&gt;&lt;object type=&quot;3&quot; unique_id=&quot;12382&quot;&gt;&lt;property id=&quot;20148&quot; value=&quot;5&quot;/&gt;&lt;property id=&quot;20300&quot; value=&quot;Slide 13 - &amp;quot;Ascending clock auction (single item)&amp;quot;&quot;/&gt;&lt;property id=&quot;20307&quot; value=&quot;464&quot;/&gt;&lt;/object&gt;&lt;object type=&quot;3&quot; unique_id=&quot;12383&quot;&gt;&lt;property id=&quot;20148&quot; value=&quot;5&quot;/&gt;&lt;property id=&quot;20300&quot; value=&quot;Slide 14 - &amp;quot;A two-stage auction with many lots&amp;quot;&quot;/&gt;&lt;property id=&quot;20307&quot; value=&quot;466&quot;/&gt;&lt;/object&gt;&lt;object type=&quot;3&quot; unique_id=&quot;12384&quot;&gt;&lt;property id=&quot;20148&quot; value=&quot;5&quot;/&gt;&lt;property id=&quot;20300&quot; value=&quot;Slide 15 - &amp;quot;Physical Auction Arrangements&amp;quot;&quot;/&gt;&lt;property id=&quot;20307&quot; value=&quot;468&quot;/&gt;&lt;/object&gt;&lt;object type=&quot;3&quot; unique_id=&quot;12385&quot;&gt;&lt;property id=&quot;20148&quot; value=&quot;5&quot;/&gt;&lt;property id=&quot;20300&quot; value=&quot;Slide 16 - &amp;quot;PowerAuctions Software&amp;quot;&quot;/&gt;&lt;property id=&quot;20307&quot; value=&quot;469&quot;/&gt;&lt;/object&gt;&lt;object type=&quot;3&quot; unique_id=&quot;12386&quot;&gt;&lt;property id=&quot;20148&quot; value=&quot;5&quot;/&gt;&lt;property id=&quot;20300&quot; value=&quot;Slide 17 - &amp;quot;Auction System Screens&amp;quot;&quot;/&gt;&lt;property id=&quot;20307&quot; value=&quot;480&quot;/&gt;&lt;/object&gt;&lt;object type=&quot;3&quot; unique_id=&quot;12387&quot;&gt;&lt;property id=&quot;20148&quot; value=&quot;5&quot;/&gt;&lt;property id=&quot;20300&quot; value=&quot;Slide 18 - &amp;quot;Home page&amp;quot;&quot;/&gt;&lt;property id=&quot;20307&quot; value=&quot;482&quot;/&gt;&lt;/object&gt;&lt;object type=&quot;3&quot; unique_id=&quot;12388&quot;&gt;&lt;property id=&quot;20148&quot; value=&quot;5&quot;/&gt;&lt;property id=&quot;20300&quot; value=&quot;Slide 19 - &amp;quot;Logging in to the system&amp;quot;&quot;/&gt;&lt;property id=&quot;20307&quot; value=&quot;472&quot;/&gt;&lt;/object&gt;&lt;object type=&quot;3&quot; unique_id=&quot;12389&quot;&gt;&lt;property id=&quot;20148&quot; value=&quot;5&quot;/&gt;&lt;property id=&quot;20300&quot; value=&quot;Slide 20 - &amp;quot;Viewing what is on offer&amp;quot;&quot;/&gt;&lt;property id=&quot;20307&quot; value=&quot;473&quot;/&gt;&lt;/object&gt;&lt;object type=&quot;3&quot; unique_id=&quot;12390&quot;&gt;&lt;property id=&quot;20148&quot; value=&quot;5&quot;/&gt;&lt;property id=&quot;20300&quot; value=&quot;Slide 21 - &amp;quot;Bidding for an item&amp;quot;&quot;/&gt;&lt;property id=&quot;20307&quot; value=&quot;474&quot;/&gt;&lt;/object&gt;&lt;object type=&quot;3&quot; unique_id=&quot;12391&quot;&gt;&lt;property id=&quot;20148&quot; value=&quot;5&quot;/&gt;&lt;property id=&quot;20300&quot; value=&quot;Slide 22 - &amp;quot;Two-way messaging facility&amp;quot;&quot;/&gt;&lt;property id=&quot;20307&quot; value=&quot;475&quot;/&gt;&lt;/object&gt;&lt;object type=&quot;3&quot; unique_id=&quot;12392&quot;&gt;&lt;property id=&quot;20148&quot; value=&quot;5&quot;/&gt;&lt;property id=&quot;20300&quot; value=&quot;Slide 23 - &amp;quot;Clear view of your portfolio&amp;quot;&quot;/&gt;&lt;property id=&quot;20307&quot; value=&quot;476&quot;/&gt;&lt;/object&gt;&lt;object type=&quot;3&quot; unique_id=&quot;12393&quot;&gt;&lt;property id=&quot;20148&quot; value=&quot;5&quot;/&gt;&lt;property id=&quot;20300&quot; value=&quot;Slide 24 - &amp;quot;Viewing what you have won&amp;quot;&quot;/&gt;&lt;property id=&quot;20307&quot; value=&quot;477&quot;/&gt;&lt;/object&gt;&lt;object type=&quot;3&quot; unique_id=&quot;12394&quot;&gt;&lt;property id=&quot;20148&quot; value=&quot;5&quot;/&gt;&lt;property id=&quot;20300&quot; value=&quot;Slide 25 - &amp;quot;Graphical info on an item’s demand&amp;quot;&quot;/&gt;&lt;property id=&quot;20307&quot; value=&quot;478&quot;/&gt;&lt;/object&gt;&lt;object type=&quot;3&quot; unique_id=&quot;12395&quot;&gt;&lt;property id=&quot;20148&quot; value=&quot;5&quot;/&gt;&lt;property id=&quot;20300&quot; value=&quot;Slide 26 - &amp;quot;Viewing the auction schedule&amp;quot;&quot;/&gt;&lt;property id=&quot;20307&quot; value=&quot;479&quot;/&gt;&lt;/object&gt;&lt;object type=&quot;3&quot; unique_id=&quot;12396&quot;&gt;&lt;property id=&quot;20148&quot; value=&quot;5&quot;/&gt;&lt;property id=&quot;20300&quot; value=&quot;Slide 27 - &amp;quot;Auctioneer:  Viewing Lot Status&amp;quot;&quot;/&gt;&lt;property id=&quot;20307&quot; value=&quot;483&quot;/&gt;&lt;/object&gt;&lt;object type=&quot;3&quot; unique_id=&quot;12397&quot;&gt;&lt;property id=&quot;20148&quot; value=&quot;5&quot;/&gt;&lt;property id=&quot;20300&quot; value=&quot;Slide 28 - &amp;quot;Auctioneer:  Graphical view of Demand Curves&amp;quot;&quot;/&gt;&lt;property id=&quot;20307&quot; value=&quot;484&quot;/&gt;&lt;/object&gt;&lt;object type=&quot;3&quot; unique_id=&quot;12398&quot;&gt;&lt;property id=&quot;20148&quot; value=&quot;5&quot;/&gt;&lt;property id=&quot;20300&quot; value=&quot;Slide 29 - &amp;quot;Auctioneer:  Scorecard Report &amp;quot;&quot;/&gt;&lt;property id=&quot;20307&quot; value=&quot;485&quot;/&gt;&lt;/object&gt;&lt;object type=&quot;3&quot; unique_id=&quot;12399&quot;&gt;&lt;property id=&quot;20148&quot; value=&quot;5&quot;/&gt;&lt;property id=&quot;20300&quot; value=&quot;Slide 30 - &amp;quot;Power Auctions LLC&amp;quot;&quot;/&gt;&lt;property id=&quot;20307&quot; value=&quot;422&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15771</TotalTime>
  <Words>2385</Words>
  <Application>Microsoft Office PowerPoint</Application>
  <PresentationFormat>On-screen Show (4:3)</PresentationFormat>
  <Paragraphs>257</Paragraphs>
  <Slides>29</Slides>
  <Notes>29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Arial</vt:lpstr>
      <vt:lpstr>Wingdings</vt:lpstr>
      <vt:lpstr>Symbol</vt:lpstr>
      <vt:lpstr>Calibri</vt:lpstr>
      <vt:lpstr>Default Design</vt:lpstr>
      <vt:lpstr>Equation</vt:lpstr>
      <vt:lpstr>Market Design and the Evolution of the Combinatorial ClockAuction</vt:lpstr>
      <vt:lpstr>Combinatorial Clock Auction (current generation)</vt:lpstr>
      <vt:lpstr>Combinatorial Clock Auction (current generation)</vt:lpstr>
      <vt:lpstr>Combinatorial Clock Auction process</vt:lpstr>
      <vt:lpstr>Evolution of the Combinatorial Clock Auction</vt:lpstr>
      <vt:lpstr>Evolution of the Combinatorial Clock Auction</vt:lpstr>
      <vt:lpstr>Critiques of Current Versions of the CCA</vt:lpstr>
      <vt:lpstr>Evolution of the Combinatorial Clock Auction</vt:lpstr>
      <vt:lpstr>Part I: OR bidding in the supplementary round</vt:lpstr>
      <vt:lpstr>XOR versus OR bids</vt:lpstr>
      <vt:lpstr>An Example of a Collection of OR bids</vt:lpstr>
      <vt:lpstr>OR bids</vt:lpstr>
      <vt:lpstr>Part II: Activity Rules</vt:lpstr>
      <vt:lpstr>Current Activity Rules</vt:lpstr>
      <vt:lpstr>Current Activity Rules</vt:lpstr>
      <vt:lpstr>Critiques of the current version of the CCA</vt:lpstr>
      <vt:lpstr>Generalized Axiom of Revealed Preference (GARP)</vt:lpstr>
      <vt:lpstr>GARP-based activity rules</vt:lpstr>
      <vt:lpstr>Dead-ends in bidding using WARP-based activity rules</vt:lpstr>
      <vt:lpstr>GARP-based activity rules</vt:lpstr>
      <vt:lpstr>GARP-based activity rules</vt:lpstr>
      <vt:lpstr>“Test” of GARP in the UK auction: H3G</vt:lpstr>
      <vt:lpstr>“Test” of GARP in the UK auction: EE</vt:lpstr>
      <vt:lpstr>“Test” of GARP in the UK auction: Vodafone</vt:lpstr>
      <vt:lpstr>Part III: Pricing</vt:lpstr>
      <vt:lpstr>Tensions from second pricing in the current CCA</vt:lpstr>
      <vt:lpstr>Transforming the CCA from second- to first-pricing</vt:lpstr>
      <vt:lpstr>The CCA as an iterative first-price auction</vt:lpstr>
      <vt:lpstr>Conclusion</vt:lpstr>
    </vt:vector>
  </TitlesOfParts>
  <Company>Power Auctions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Lloyds Presentation</dc:title>
  <dc:creator>Phil</dc:creator>
  <cp:lastModifiedBy>Power Auctions</cp:lastModifiedBy>
  <cp:revision>402</cp:revision>
  <cp:lastPrinted>2013-02-26T18:48:42Z</cp:lastPrinted>
  <dcterms:created xsi:type="dcterms:W3CDTF">2008-09-23T12:20:49Z</dcterms:created>
  <dcterms:modified xsi:type="dcterms:W3CDTF">2014-03-25T17:56:07Z</dcterms:modified>
</cp:coreProperties>
</file>